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0" r:id="rId5"/>
  </p:sldMasterIdLst>
  <p:notesMasterIdLst>
    <p:notesMasterId r:id="rId87"/>
  </p:notesMasterIdLst>
  <p:sldIdLst>
    <p:sldId id="256" r:id="rId6"/>
    <p:sldId id="273" r:id="rId7"/>
    <p:sldId id="358" r:id="rId8"/>
    <p:sldId id="302" r:id="rId9"/>
    <p:sldId id="298" r:id="rId10"/>
    <p:sldId id="299" r:id="rId11"/>
    <p:sldId id="310" r:id="rId12"/>
    <p:sldId id="311" r:id="rId13"/>
    <p:sldId id="317" r:id="rId14"/>
    <p:sldId id="312" r:id="rId15"/>
    <p:sldId id="314" r:id="rId16"/>
    <p:sldId id="313" r:id="rId17"/>
    <p:sldId id="315" r:id="rId18"/>
    <p:sldId id="318" r:id="rId19"/>
    <p:sldId id="319" r:id="rId20"/>
    <p:sldId id="301" r:id="rId21"/>
    <p:sldId id="356" r:id="rId22"/>
    <p:sldId id="333" r:id="rId23"/>
    <p:sldId id="334" r:id="rId24"/>
    <p:sldId id="354" r:id="rId25"/>
    <p:sldId id="335" r:id="rId26"/>
    <p:sldId id="336" r:id="rId27"/>
    <p:sldId id="337" r:id="rId28"/>
    <p:sldId id="338" r:id="rId29"/>
    <p:sldId id="339" r:id="rId30"/>
    <p:sldId id="340" r:id="rId31"/>
    <p:sldId id="344" r:id="rId32"/>
    <p:sldId id="341" r:id="rId33"/>
    <p:sldId id="345" r:id="rId34"/>
    <p:sldId id="346" r:id="rId35"/>
    <p:sldId id="348" r:id="rId36"/>
    <p:sldId id="349" r:id="rId37"/>
    <p:sldId id="350" r:id="rId38"/>
    <p:sldId id="351" r:id="rId39"/>
    <p:sldId id="357" r:id="rId40"/>
    <p:sldId id="353" r:id="rId41"/>
    <p:sldId id="355" r:id="rId42"/>
    <p:sldId id="303" r:id="rId43"/>
    <p:sldId id="276" r:id="rId44"/>
    <p:sldId id="277" r:id="rId45"/>
    <p:sldId id="274" r:id="rId46"/>
    <p:sldId id="278" r:id="rId47"/>
    <p:sldId id="279" r:id="rId48"/>
    <p:sldId id="280" r:id="rId49"/>
    <p:sldId id="291" r:id="rId50"/>
    <p:sldId id="281" r:id="rId51"/>
    <p:sldId id="284" r:id="rId52"/>
    <p:sldId id="286" r:id="rId53"/>
    <p:sldId id="287" r:id="rId54"/>
    <p:sldId id="288" r:id="rId55"/>
    <p:sldId id="285" r:id="rId56"/>
    <p:sldId id="359" r:id="rId57"/>
    <p:sldId id="373" r:id="rId58"/>
    <p:sldId id="374" r:id="rId59"/>
    <p:sldId id="321" r:id="rId60"/>
    <p:sldId id="375" r:id="rId61"/>
    <p:sldId id="376" r:id="rId62"/>
    <p:sldId id="377" r:id="rId63"/>
    <p:sldId id="326" r:id="rId64"/>
    <p:sldId id="378" r:id="rId65"/>
    <p:sldId id="379" r:id="rId66"/>
    <p:sldId id="380" r:id="rId67"/>
    <p:sldId id="416" r:id="rId68"/>
    <p:sldId id="417" r:id="rId69"/>
    <p:sldId id="418" r:id="rId70"/>
    <p:sldId id="381" r:id="rId71"/>
    <p:sldId id="420" r:id="rId72"/>
    <p:sldId id="382" r:id="rId73"/>
    <p:sldId id="419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3" r:id="rId83"/>
    <p:sldId id="392" r:id="rId84"/>
    <p:sldId id="391" r:id="rId85"/>
    <p:sldId id="400" r:id="rId86"/>
  </p:sldIdLst>
  <p:sldSz cx="9753600" cy="73152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DM Sans" pitchFamily="2" charset="77"/>
      <p:regular r:id="rId92"/>
      <p:bold r:id="rId93"/>
      <p:italic r:id="rId94"/>
      <p:boldItalic r:id="rId95"/>
    </p:embeddedFont>
    <p:embeddedFont>
      <p:font typeface="DM Sans Bold" pitchFamily="2" charset="77"/>
      <p:bold r:id="rId96"/>
    </p:embeddedFont>
    <p:embeddedFont>
      <p:font typeface="Inter" panose="020B0502030000000004" pitchFamily="34" charset="0"/>
      <p:regular r:id="rId97"/>
    </p:embeddedFont>
    <p:embeddedFont>
      <p:font typeface="Inter Bold" panose="020B0802030000000004" pitchFamily="34" charset="0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3" d="100"/>
          <a:sy n="113" d="100"/>
        </p:scale>
        <p:origin x="19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font" Target="fonts/font2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0T07:01:5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24575,'2'1'0,"1"-1"0,0 1 0,0-1 0,0 1 0,-1 0 0,1 0 0,0 0 0,-1 1 0,1 0 0,-1-1 0,0 1 0,0-1 0,1 1 0,-1 0 0,0 1 0,2 2 0,31 41 0,-28-35 0,5 9 0,-1 0 0,0 1 0,-2-1 0,7 25 0,-2-9 0,39 74 0,-17-38 0,112 205 0,-138-258 0,-1-2 0,12 39 0,-14-37 0,-1-2 0,2 0 0,18 32 0,68 78 0,-26-10 0,-39-73 0,33 51 0,76 89 0,-6-13 0,32 43 0,-136-178 0,-21-25 0,0-1 0,1 1 0,9 8 0,0-1 0,-1 2 0,0-1 0,-1 2 0,18 38 0,-14-29 0,27 40 0,25 44 0,-34-59 0,-14-20 0,0-2 0,33 35 0,-29-36 0,36 54 0,-6-8 0,-16-17 0,-30-41 0,1-2 0,21 23 0,-27-33 0,0 1 0,-1-2 0,0 2 0,0-1 0,6 17 0,14 27 0,2-11 0,-15-21 0,0-2 0,26 28 0,-22-26 28,-1-1 0,-1 2 0,19 34 0,-22-35-324,1 0 1,-1-1 0,3 1-1,21 22 1,-21-29-6531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0T07:01:57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2894 24575,'5'-2'0,"2"0"0,-2-1 0,1-1 0,-1 1 0,0-1 0,1 0 0,-2 0 0,2 0 0,7-10 0,-5 5 0,10-9 0,-1-1 0,20-28 0,14-20 0,152-178 0,-167 196 0,-22 27 0,0 2 0,2 0 0,2 1 0,26-25 0,-32 33 0,-1 0 0,-1-2 0,0 1 0,13-21 0,7-9 0,1 1 0,55-63 0,-60 72 0,7-8 0,-13 21 0,-1-1 0,17-24 0,17-17 0,61-73 0,-71 81 0,57-54 0,-12 12 0,-54 57 0,120-130 0,4 14 0,-128 119 0,-25 28 0,-1 1 0,1 0 0,0 0 0,0 0 0,1 2 0,-1-1 0,1 0 0,8-4 0,10-7 0,-2 0 0,-1-1 0,1-1 0,30-35 0,25-21 0,-5 10 0,52-40 0,-50 41 0,115-124 0,-72 66 0,-50 67 0,-5-5 0,-58 53 12,2 2 0,-2 0 0,2-1-1,-1 1 1,0 1 0,12-7 0,-13 8-124,0 0 1,0-1 0,1 0-1,-2 1 1,1-1-1,0 0 1,0-1 0,-1 0-1,0 1 1,1-2 0,-1 2-1,4-9 1,0-6-6715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0T07:02:04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1800 24575,'0'35'0,"1"-1"0,2 0 0,11 50 0,-1-17 0,-9-41 0,1 0 0,2 0 0,0-1 0,1-1 0,17 34 0,-6-24 0,-12-17 0,1 0 0,1-2 0,2 1 0,-1-1 0,2 0 0,17 17 0,-25-28 0,0 1 0,0-1 0,0 1 0,0 1 0,-1 0 0,6 8 0,4 10 0,-13-23 0,1-1 0,-1 1 0,0 0 0,1-1 0,-1 1 0,1-1 0,-1 1 0,1-1 0,-1 1 0,1-1 0,-1 0 0,1 1 0,-1-1 0,1 0 0,-1 1 0,1-1 0,0 0 0,-1 0 0,1 1 0,0-1 0,-1 0 0,2 0 0,-1 0 0,-1 0 0,1 0 0,0 0 0,-1 0 0,1 0 0,0 0 0,-1 0 0,1 0 0,0 0 0,-1-1 0,1 1 0,-1 0 0,1 0 0,0-1 0,-1 1 0,1-1 0,-1 1 0,1 0 0,-1-1 0,1 1 0,-1-1 0,1 1 0,-1-1 0,1 1 0,-1-1 0,0 1 0,1-2 0,22-37 0,-19 29 0,2-4 0,0-2 0,0 1 0,-2-1 0,0 0 0,-1 0 0,1-18 0,-1 14 0,0 1 0,1 0 0,11-31 0,11-24 0,-19 49 0,2 0 0,1 1 0,18-31 0,45-93 0,-2 16 0,-66 125 0,0-2 0,0 2 0,0-1 0,2 1 0,7-8 0,11-12 0,11-16 0,1 1 0,47-38 0,-42 41 0,51-40 0,-75 64 0,0-1 0,22-26 0,23-19 0,-52 52 0,0-1 0,1 0 0,-1 0 0,-1-1 0,17-21 0,-16 20 0,0-2 0,0 2 0,2 1 0,18-16 0,-13 12 0,26-28 0,57-59 0,-3 5 0,-32 32 0,-48 50 0,-2 0 0,0-1 0,27-37 0,-33 41 0,0 1 0,0-2 0,2 3 0,23-20 0,-19 16 0,0 1 0,14-18 0,64-65 0,-25 27 0,6 8 0,-40 29 0,-23 22 0,-2 0 0,16-17 0,-9 9 0,0-1 0,2 3 0,22-19 0,28-24 0,-41 31-1365,-14 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0T07:02:07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1723 24575,'-1'38'0,"2"0"0,2-1 0,1 1 0,11 44 0,17 10 0,-6-22 0,1 2 0,-17-47 0,14 50 0,-17-43 0,1 0 0,2 0 0,2-1 0,0-1 0,18 31 0,-30-60 0,0-1 0,0 0 0,1 0 0,-1 0 0,0 1 0,0-1 0,0 0 0,0 0 0,0 0 0,0 0 0,1 1 0,-1-1 0,0 0 0,0 0 0,0 0 0,0 0 0,1 0 0,-1 0 0,0 0 0,0 0 0,0 0 0,1 1 0,-1-1 0,0 0 0,0 0 0,0 0 0,1 0 0,-1 0 0,0 0 0,0 0 0,1 0 0,-1 0 0,0 0 0,0-1 0,0 1 0,1 0 0,-1 0 0,0 0 0,0 0 0,0 0 0,8-9 0,2-13 0,3-34 0,7-71 0,-15 89 0,1 10 0,0 1 0,12-29 0,7-30 0,-19 63 0,1 1 0,1-1 0,15-27 0,-13 29 0,0-2 0,11-43 0,-9 27 0,31-74 0,-38 100 0,1 2 0,0 0 0,0 0 0,14-17 0,-12 19 0,-1-1 0,0 0 0,9-21 0,-10 20 0,0 0 0,1 1 0,0-1 0,11-11 0,19-31 0,57-106 0,-24 51 0,-27 45 0,-6-5 0,-29 51 0,0 1 0,2 0 0,-1 1 0,2 0 0,12-14 0,-18 23 0,0-1 0,0-1 0,0 1 0,-1-1 0,5-11 0,11-18 0,4-5 0,-14 25 0,0 0 0,2 0 0,20-24 0,-26 35 0,-1-1 0,0 0 0,-1-1 0,0 1 0,0-1 0,4-11 0,16-28 0,30-46 0,-40 65 0,2 0 0,34-44 0,-25 39 0,26-46 0,-32 49 0,17-31 0,-18 29 0,36-49 0,-33 47-1365,-14 17-5461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1295E-7C5B-A94D-9B30-4D60C7693E00}" type="datetimeFigureOut">
              <a:rPr lang="en-TH" smtClean="0"/>
              <a:t>17/6/2023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B173C-52A3-D843-8981-BAE78DE6F83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9629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B173C-52A3-D843-8981-BAE78DE6F838}" type="slidenum">
              <a:rPr lang="en-TH" smtClean="0"/>
              <a:t>80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0421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mycostech/react-cs-cmu" TargetMode="Externa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costech/react-cs-cmu/pulls?q=is%3Apr+is%3Aclosed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mui.com/" TargetMode="Externa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95357" y="731520"/>
            <a:ext cx="1875032" cy="3744757"/>
            <a:chOff x="0" y="0"/>
            <a:chExt cx="4589780" cy="4578350"/>
          </a:xfrm>
          <a:solidFill>
            <a:srgbClr val="FEC800"/>
          </a:solidFill>
        </p:grpSpPr>
        <p:sp>
          <p:nvSpPr>
            <p:cNvPr id="3" name="Freeform 3"/>
            <p:cNvSpPr/>
            <p:nvPr/>
          </p:nvSpPr>
          <p:spPr>
            <a:xfrm>
              <a:off x="232345" y="430142"/>
              <a:ext cx="2418937" cy="4804851"/>
            </a:xfrm>
            <a:custGeom>
              <a:avLst/>
              <a:gdLst/>
              <a:ahLst/>
              <a:cxnLst/>
              <a:rect l="l" t="t" r="r" b="b"/>
              <a:pathLst>
                <a:path w="2418937" h="4804851">
                  <a:moveTo>
                    <a:pt x="20688" y="286762"/>
                  </a:moveTo>
                  <a:lnTo>
                    <a:pt x="20688" y="238969"/>
                  </a:lnTo>
                  <a:cubicBezTo>
                    <a:pt x="46947" y="238969"/>
                    <a:pt x="68431" y="195954"/>
                    <a:pt x="68431" y="143381"/>
                  </a:cubicBezTo>
                  <a:cubicBezTo>
                    <a:pt x="68431" y="90808"/>
                    <a:pt x="46947" y="47794"/>
                    <a:pt x="20688" y="47794"/>
                  </a:cubicBezTo>
                  <a:lnTo>
                    <a:pt x="20688" y="0"/>
                  </a:lnTo>
                  <a:cubicBezTo>
                    <a:pt x="60474" y="0"/>
                    <a:pt x="92302" y="63725"/>
                    <a:pt x="92302" y="143381"/>
                  </a:cubicBezTo>
                  <a:cubicBezTo>
                    <a:pt x="92302" y="223037"/>
                    <a:pt x="60474" y="286762"/>
                    <a:pt x="20688" y="286762"/>
                  </a:cubicBezTo>
                  <a:close/>
                  <a:moveTo>
                    <a:pt x="1273125" y="165685"/>
                  </a:moveTo>
                  <a:lnTo>
                    <a:pt x="1273125" y="117891"/>
                  </a:lnTo>
                  <a:lnTo>
                    <a:pt x="1129898" y="117891"/>
                  </a:lnTo>
                  <a:lnTo>
                    <a:pt x="1129898" y="165685"/>
                  </a:lnTo>
                  <a:lnTo>
                    <a:pt x="1273125" y="165685"/>
                  </a:lnTo>
                  <a:close/>
                  <a:moveTo>
                    <a:pt x="1201511" y="4804852"/>
                  </a:moveTo>
                  <a:cubicBezTo>
                    <a:pt x="1241297" y="4804852"/>
                    <a:pt x="1273125" y="4741127"/>
                    <a:pt x="1273125" y="4661471"/>
                  </a:cubicBezTo>
                  <a:lnTo>
                    <a:pt x="1249254" y="4661471"/>
                  </a:lnTo>
                  <a:cubicBezTo>
                    <a:pt x="1249254" y="4714044"/>
                    <a:pt x="1227770" y="4757058"/>
                    <a:pt x="1201511" y="4757058"/>
                  </a:cubicBezTo>
                  <a:cubicBezTo>
                    <a:pt x="1175253" y="4757058"/>
                    <a:pt x="1153769" y="4714044"/>
                    <a:pt x="1153769" y="4661471"/>
                  </a:cubicBezTo>
                  <a:lnTo>
                    <a:pt x="1129898" y="4661471"/>
                  </a:lnTo>
                  <a:cubicBezTo>
                    <a:pt x="1129898" y="4739534"/>
                    <a:pt x="1161726" y="4804852"/>
                    <a:pt x="1201511" y="4804852"/>
                  </a:cubicBezTo>
                  <a:close/>
                  <a:moveTo>
                    <a:pt x="592799" y="3582928"/>
                  </a:moveTo>
                  <a:cubicBezTo>
                    <a:pt x="592799" y="3662584"/>
                    <a:pt x="624627" y="3726309"/>
                    <a:pt x="664412" y="3726309"/>
                  </a:cubicBezTo>
                  <a:lnTo>
                    <a:pt x="664412" y="3678515"/>
                  </a:lnTo>
                  <a:cubicBezTo>
                    <a:pt x="638154" y="3678515"/>
                    <a:pt x="616670" y="3635501"/>
                    <a:pt x="616670" y="3582928"/>
                  </a:cubicBezTo>
                  <a:cubicBezTo>
                    <a:pt x="616670" y="3530355"/>
                    <a:pt x="638154" y="3487341"/>
                    <a:pt x="664412" y="3487341"/>
                  </a:cubicBezTo>
                  <a:lnTo>
                    <a:pt x="664412" y="3439547"/>
                  </a:lnTo>
                  <a:cubicBezTo>
                    <a:pt x="625423" y="3439547"/>
                    <a:pt x="592799" y="3504865"/>
                    <a:pt x="592799" y="3582928"/>
                  </a:cubicBezTo>
                  <a:close/>
                  <a:moveTo>
                    <a:pt x="101054" y="2552179"/>
                  </a:moveTo>
                  <a:lnTo>
                    <a:pt x="117764" y="2517131"/>
                  </a:lnTo>
                  <a:lnTo>
                    <a:pt x="16710" y="2314804"/>
                  </a:lnTo>
                  <a:lnTo>
                    <a:pt x="0" y="2348260"/>
                  </a:lnTo>
                  <a:lnTo>
                    <a:pt x="101054" y="2552179"/>
                  </a:lnTo>
                  <a:close/>
                  <a:moveTo>
                    <a:pt x="2418937" y="1320697"/>
                  </a:moveTo>
                  <a:lnTo>
                    <a:pt x="2418937" y="1272904"/>
                  </a:lnTo>
                  <a:lnTo>
                    <a:pt x="2275710" y="1272904"/>
                  </a:lnTo>
                  <a:lnTo>
                    <a:pt x="2275710" y="1320697"/>
                  </a:lnTo>
                  <a:lnTo>
                    <a:pt x="2418937" y="1320697"/>
                  </a:lnTo>
                  <a:close/>
                  <a:moveTo>
                    <a:pt x="2311517" y="2442254"/>
                  </a:moveTo>
                  <a:cubicBezTo>
                    <a:pt x="2311517" y="2521910"/>
                    <a:pt x="2343345" y="2585635"/>
                    <a:pt x="2383130" y="2585635"/>
                  </a:cubicBezTo>
                  <a:lnTo>
                    <a:pt x="2383130" y="2537841"/>
                  </a:lnTo>
                  <a:cubicBezTo>
                    <a:pt x="2356872" y="2537841"/>
                    <a:pt x="2335388" y="2494827"/>
                    <a:pt x="2335388" y="2442254"/>
                  </a:cubicBezTo>
                  <a:cubicBezTo>
                    <a:pt x="2335388" y="2389681"/>
                    <a:pt x="2356872" y="2346667"/>
                    <a:pt x="2383130" y="2346667"/>
                  </a:cubicBezTo>
                  <a:lnTo>
                    <a:pt x="2383130" y="2298873"/>
                  </a:lnTo>
                  <a:cubicBezTo>
                    <a:pt x="2344141" y="2298873"/>
                    <a:pt x="2311517" y="2362598"/>
                    <a:pt x="2311517" y="2442254"/>
                  </a:cubicBezTo>
                  <a:close/>
                  <a:moveTo>
                    <a:pt x="1235727" y="1292021"/>
                  </a:moveTo>
                  <a:cubicBezTo>
                    <a:pt x="1235727" y="1212365"/>
                    <a:pt x="1203899" y="1148640"/>
                    <a:pt x="1164113" y="1148640"/>
                  </a:cubicBezTo>
                  <a:lnTo>
                    <a:pt x="1164113" y="1196434"/>
                  </a:lnTo>
                  <a:cubicBezTo>
                    <a:pt x="1190372" y="1196434"/>
                    <a:pt x="1211856" y="1239448"/>
                    <a:pt x="1211856" y="1292021"/>
                  </a:cubicBezTo>
                  <a:cubicBezTo>
                    <a:pt x="1211856" y="1344594"/>
                    <a:pt x="1190372" y="1387608"/>
                    <a:pt x="1164113" y="1387608"/>
                  </a:cubicBezTo>
                  <a:lnTo>
                    <a:pt x="1164113" y="1435402"/>
                  </a:lnTo>
                  <a:cubicBezTo>
                    <a:pt x="1203899" y="1435402"/>
                    <a:pt x="1235727" y="1370084"/>
                    <a:pt x="1235727" y="1292021"/>
                  </a:cubicBezTo>
                  <a:close/>
                  <a:moveTo>
                    <a:pt x="639745" y="1145454"/>
                  </a:moveTo>
                  <a:lnTo>
                    <a:pt x="615874" y="1145454"/>
                  </a:lnTo>
                  <a:lnTo>
                    <a:pt x="615874" y="1432216"/>
                  </a:lnTo>
                  <a:lnTo>
                    <a:pt x="639745" y="1432216"/>
                  </a:lnTo>
                  <a:lnTo>
                    <a:pt x="639745" y="1145454"/>
                  </a:lnTo>
                  <a:close/>
                  <a:moveTo>
                    <a:pt x="1272329" y="2461372"/>
                  </a:moveTo>
                  <a:lnTo>
                    <a:pt x="1272329" y="2413578"/>
                  </a:lnTo>
                  <a:lnTo>
                    <a:pt x="1129103" y="2413578"/>
                  </a:lnTo>
                  <a:lnTo>
                    <a:pt x="1129103" y="2461372"/>
                  </a:lnTo>
                  <a:lnTo>
                    <a:pt x="1272329" y="2461372"/>
                  </a:lnTo>
                  <a:close/>
                  <a:moveTo>
                    <a:pt x="2418937" y="4753872"/>
                  </a:moveTo>
                  <a:lnTo>
                    <a:pt x="2418937" y="4706078"/>
                  </a:lnTo>
                  <a:lnTo>
                    <a:pt x="2275710" y="4706078"/>
                  </a:lnTo>
                  <a:lnTo>
                    <a:pt x="2275710" y="4753872"/>
                  </a:lnTo>
                  <a:lnTo>
                    <a:pt x="2418937" y="4753872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214840" y="430142"/>
              <a:ext cx="2423711" cy="4874948"/>
            </a:xfrm>
            <a:custGeom>
              <a:avLst/>
              <a:gdLst/>
              <a:ahLst/>
              <a:cxnLst/>
              <a:rect l="l" t="t" r="r" b="b"/>
              <a:pathLst>
                <a:path w="2423711" h="4874948">
                  <a:moveTo>
                    <a:pt x="2376764" y="3729496"/>
                  </a:moveTo>
                  <a:lnTo>
                    <a:pt x="2352893" y="3729496"/>
                  </a:lnTo>
                  <a:lnTo>
                    <a:pt x="2352893" y="3442734"/>
                  </a:lnTo>
                  <a:lnTo>
                    <a:pt x="2376764" y="3442734"/>
                  </a:lnTo>
                  <a:lnTo>
                    <a:pt x="2376764" y="3729496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86762"/>
                  </a:lnTo>
                  <a:lnTo>
                    <a:pt x="657250" y="286762"/>
                  </a:lnTo>
                  <a:lnTo>
                    <a:pt x="657250" y="0"/>
                  </a:lnTo>
                  <a:close/>
                  <a:moveTo>
                    <a:pt x="33419" y="1414692"/>
                  </a:moveTo>
                  <a:lnTo>
                    <a:pt x="16710" y="1381236"/>
                  </a:lnTo>
                  <a:lnTo>
                    <a:pt x="117764" y="1178910"/>
                  </a:lnTo>
                  <a:lnTo>
                    <a:pt x="134474" y="1212365"/>
                  </a:lnTo>
                  <a:lnTo>
                    <a:pt x="33419" y="1414692"/>
                  </a:lnTo>
                  <a:close/>
                  <a:moveTo>
                    <a:pt x="1729858" y="57353"/>
                  </a:moveTo>
                  <a:lnTo>
                    <a:pt x="1746567" y="23897"/>
                  </a:lnTo>
                  <a:lnTo>
                    <a:pt x="1847622" y="226224"/>
                  </a:lnTo>
                  <a:lnTo>
                    <a:pt x="1830912" y="259679"/>
                  </a:lnTo>
                  <a:lnTo>
                    <a:pt x="1729858" y="57353"/>
                  </a:lnTo>
                  <a:close/>
                  <a:moveTo>
                    <a:pt x="1863536" y="1362119"/>
                  </a:moveTo>
                  <a:lnTo>
                    <a:pt x="1839665" y="1362119"/>
                  </a:lnTo>
                  <a:cubicBezTo>
                    <a:pt x="1839665" y="1309545"/>
                    <a:pt x="1818181" y="1266531"/>
                    <a:pt x="1791923" y="1266531"/>
                  </a:cubicBezTo>
                  <a:cubicBezTo>
                    <a:pt x="1765664" y="1266531"/>
                    <a:pt x="1744180" y="1309545"/>
                    <a:pt x="1744180" y="1362119"/>
                  </a:cubicBezTo>
                  <a:lnTo>
                    <a:pt x="1720309" y="1362119"/>
                  </a:lnTo>
                  <a:cubicBezTo>
                    <a:pt x="1720309" y="1282462"/>
                    <a:pt x="1752137" y="1218738"/>
                    <a:pt x="1791923" y="1218738"/>
                  </a:cubicBezTo>
                  <a:cubicBezTo>
                    <a:pt x="1830912" y="1218738"/>
                    <a:pt x="1863536" y="1284055"/>
                    <a:pt x="1863536" y="1362119"/>
                  </a:cubicBezTo>
                  <a:close/>
                  <a:moveTo>
                    <a:pt x="1180823" y="3713564"/>
                  </a:moveTo>
                  <a:lnTo>
                    <a:pt x="1164113" y="3680109"/>
                  </a:lnTo>
                  <a:lnTo>
                    <a:pt x="1265167" y="3477783"/>
                  </a:lnTo>
                  <a:lnTo>
                    <a:pt x="1281877" y="3511238"/>
                  </a:lnTo>
                  <a:lnTo>
                    <a:pt x="1180823" y="3713564"/>
                  </a:lnTo>
                  <a:close/>
                  <a:moveTo>
                    <a:pt x="82753" y="3727902"/>
                  </a:moveTo>
                  <a:lnTo>
                    <a:pt x="58882" y="3727902"/>
                  </a:lnTo>
                  <a:lnTo>
                    <a:pt x="58882" y="3441141"/>
                  </a:lnTo>
                  <a:lnTo>
                    <a:pt x="82753" y="3441141"/>
                  </a:lnTo>
                  <a:lnTo>
                    <a:pt x="82753" y="3727902"/>
                  </a:lnTo>
                  <a:close/>
                  <a:moveTo>
                    <a:pt x="1803062" y="4874949"/>
                  </a:moveTo>
                  <a:lnTo>
                    <a:pt x="1779191" y="4874949"/>
                  </a:lnTo>
                  <a:lnTo>
                    <a:pt x="1779191" y="4588187"/>
                  </a:lnTo>
                  <a:lnTo>
                    <a:pt x="1803062" y="4588187"/>
                  </a:lnTo>
                  <a:lnTo>
                    <a:pt x="1803062" y="4874949"/>
                  </a:lnTo>
                  <a:close/>
                  <a:moveTo>
                    <a:pt x="143226" y="4803259"/>
                  </a:moveTo>
                  <a:lnTo>
                    <a:pt x="119355" y="4803259"/>
                  </a:lnTo>
                  <a:cubicBezTo>
                    <a:pt x="119355" y="4750686"/>
                    <a:pt x="97871" y="4707672"/>
                    <a:pt x="71613" y="4707672"/>
                  </a:cubicBezTo>
                  <a:cubicBezTo>
                    <a:pt x="45355" y="4707672"/>
                    <a:pt x="23871" y="4750686"/>
                    <a:pt x="23871" y="4803259"/>
                  </a:cubicBezTo>
                  <a:lnTo>
                    <a:pt x="0" y="4803259"/>
                  </a:lnTo>
                  <a:cubicBezTo>
                    <a:pt x="0" y="4723603"/>
                    <a:pt x="31828" y="4659878"/>
                    <a:pt x="71613" y="4659878"/>
                  </a:cubicBezTo>
                  <a:cubicBezTo>
                    <a:pt x="111398" y="4659878"/>
                    <a:pt x="143226" y="4723603"/>
                    <a:pt x="143226" y="4803259"/>
                  </a:cubicBezTo>
                  <a:close/>
                  <a:moveTo>
                    <a:pt x="2322656" y="261272"/>
                  </a:moveTo>
                  <a:lnTo>
                    <a:pt x="2305946" y="227817"/>
                  </a:lnTo>
                  <a:lnTo>
                    <a:pt x="2407001" y="25490"/>
                  </a:lnTo>
                  <a:lnTo>
                    <a:pt x="2423710" y="58946"/>
                  </a:lnTo>
                  <a:lnTo>
                    <a:pt x="2322656" y="261272"/>
                  </a:lnTo>
                  <a:close/>
                  <a:moveTo>
                    <a:pt x="601551" y="4855831"/>
                  </a:moveTo>
                  <a:lnTo>
                    <a:pt x="584841" y="4822376"/>
                  </a:lnTo>
                  <a:lnTo>
                    <a:pt x="685896" y="4620049"/>
                  </a:lnTo>
                  <a:lnTo>
                    <a:pt x="702605" y="4653505"/>
                  </a:lnTo>
                  <a:lnTo>
                    <a:pt x="601551" y="4855831"/>
                  </a:lnTo>
                  <a:close/>
                  <a:moveTo>
                    <a:pt x="1746567" y="2560145"/>
                  </a:moveTo>
                  <a:lnTo>
                    <a:pt x="1729858" y="2526690"/>
                  </a:lnTo>
                  <a:lnTo>
                    <a:pt x="1830912" y="2324363"/>
                  </a:lnTo>
                  <a:lnTo>
                    <a:pt x="1847622" y="2357819"/>
                  </a:lnTo>
                  <a:lnTo>
                    <a:pt x="1746567" y="2560145"/>
                  </a:lnTo>
                  <a:close/>
                  <a:moveTo>
                    <a:pt x="573701" y="2365784"/>
                  </a:moveTo>
                  <a:lnTo>
                    <a:pt x="597573" y="2365784"/>
                  </a:lnTo>
                  <a:cubicBezTo>
                    <a:pt x="597573" y="2418357"/>
                    <a:pt x="619056" y="2461372"/>
                    <a:pt x="645315" y="2461372"/>
                  </a:cubicBezTo>
                  <a:cubicBezTo>
                    <a:pt x="671573" y="2461372"/>
                    <a:pt x="693057" y="2418357"/>
                    <a:pt x="693057" y="2365784"/>
                  </a:cubicBezTo>
                  <a:lnTo>
                    <a:pt x="716928" y="2365784"/>
                  </a:lnTo>
                  <a:cubicBezTo>
                    <a:pt x="716928" y="2445440"/>
                    <a:pt x="685100" y="2509165"/>
                    <a:pt x="645315" y="2509165"/>
                  </a:cubicBezTo>
                  <a:cubicBezTo>
                    <a:pt x="606325" y="2509165"/>
                    <a:pt x="573701" y="2445440"/>
                    <a:pt x="573701" y="2365784"/>
                  </a:cubicBezTo>
                  <a:close/>
                  <a:moveTo>
                    <a:pt x="1863536" y="3654619"/>
                  </a:moveTo>
                  <a:lnTo>
                    <a:pt x="1839665" y="3654619"/>
                  </a:lnTo>
                  <a:cubicBezTo>
                    <a:pt x="1839665" y="3602046"/>
                    <a:pt x="1818181" y="3559032"/>
                    <a:pt x="1791923" y="3559032"/>
                  </a:cubicBezTo>
                  <a:cubicBezTo>
                    <a:pt x="1765664" y="3559032"/>
                    <a:pt x="1744180" y="3602046"/>
                    <a:pt x="1744180" y="3654619"/>
                  </a:cubicBezTo>
                  <a:lnTo>
                    <a:pt x="1720309" y="3654619"/>
                  </a:lnTo>
                  <a:cubicBezTo>
                    <a:pt x="1720309" y="3574963"/>
                    <a:pt x="1752137" y="3511238"/>
                    <a:pt x="1791923" y="3511238"/>
                  </a:cubicBezTo>
                  <a:cubicBezTo>
                    <a:pt x="1831708" y="3511238"/>
                    <a:pt x="1863536" y="3576556"/>
                    <a:pt x="1863536" y="3654619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5256159" y="1180325"/>
            <a:ext cx="3698157" cy="369815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10886" y="1964355"/>
            <a:ext cx="5170516" cy="1950214"/>
            <a:chOff x="0" y="1756037"/>
            <a:chExt cx="5601670" cy="2600285"/>
          </a:xfrm>
        </p:grpSpPr>
        <p:sp>
          <p:nvSpPr>
            <p:cNvPr id="9" name="TextBox 9"/>
            <p:cNvSpPr txBox="1"/>
            <p:nvPr/>
          </p:nvSpPr>
          <p:spPr>
            <a:xfrm>
              <a:off x="178399" y="1756037"/>
              <a:ext cx="5423271" cy="2600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6"/>
                </a:lnSpc>
              </a:pPr>
              <a:r>
                <a:rPr lang="en-US" sz="9600">
                  <a:solidFill>
                    <a:srgbClr val="242725"/>
                  </a:solidFill>
                  <a:latin typeface="Inter Bold"/>
                </a:rPr>
                <a:t>ReactJS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98804"/>
              <a:ext cx="5423271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76321" y="3963059"/>
            <a:ext cx="722652" cy="7226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-308226" y="6593632"/>
            <a:ext cx="10221068" cy="791236"/>
          </a:xfrm>
          <a:prstGeom prst="rect">
            <a:avLst/>
          </a:prstGeom>
          <a:solidFill>
            <a:srgbClr val="ED7D31"/>
          </a:solidFill>
        </p:spPr>
      </p:sp>
      <p:pic>
        <p:nvPicPr>
          <p:cNvPr id="20" name="Picture 19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47BDF804-1554-0B91-E86C-774383FB2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10" y="1673602"/>
            <a:ext cx="6507080" cy="48787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B9B8E602-A370-D6D7-190E-7B1FFFDD9EB0}"/>
              </a:ext>
            </a:extLst>
          </p:cNvPr>
          <p:cNvSpPr txBox="1"/>
          <p:nvPr/>
        </p:nvSpPr>
        <p:spPr>
          <a:xfrm>
            <a:off x="2436083" y="3069003"/>
            <a:ext cx="4083176" cy="245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 Bold"/>
                <a:ea typeface="Inter Bold"/>
              </a:rPr>
              <a:t>By </a:t>
            </a:r>
            <a:r>
              <a:rPr lang="en-US" sz="2400" err="1">
                <a:solidFill>
                  <a:srgbClr val="000000"/>
                </a:solidFill>
                <a:latin typeface="Inter Bold"/>
                <a:ea typeface="Inter Bold"/>
              </a:rPr>
              <a:t>Mycos</a:t>
            </a:r>
            <a:r>
              <a:rPr lang="en-US" sz="2400">
                <a:solidFill>
                  <a:srgbClr val="000000"/>
                </a:solidFill>
                <a:latin typeface="Inter Bold"/>
                <a:ea typeface="Inter Bold"/>
              </a:rPr>
              <a:t> Technologies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E634D663-FA6E-E6B3-17E6-8BD5E707EDA0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23DE26F-C32F-093F-B45E-F1755F5CA7FD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12526D12-FE7E-9658-40A5-2F14EAD953BB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4BB2158-4AC1-928B-FDAC-F54E132A5B6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488AA165-0B43-911E-3F1D-8E94B257F2FB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8E7EBDC6-E7A6-7D81-3411-B90CE947A4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763CD828-4A03-EF3F-5AF7-ADDF50CE6359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8BA4FEF-A6D8-2373-E145-6E5993967EBC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6862E47-C265-8109-AE8E-732CB38E447C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2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400">
                <a:solidFill>
                  <a:srgbClr val="242725"/>
                </a:solidFill>
                <a:latin typeface="Inter Bold"/>
                <a:ea typeface="Inter Bold"/>
              </a:rPr>
              <a:t>Example: heading/paragraph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685800" y="2323109"/>
            <a:ext cx="8178692" cy="3370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3200">
                <a:latin typeface="Inter" panose="020B0604020202020204" charset="0"/>
                <a:ea typeface="Inter" panose="020B0604020202020204" charset="0"/>
              </a:rPr>
              <a:t>Using tag &lt;h1&gt;, &lt;h2&gt;, ..., &lt;h6&gt; to define heading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3200">
                <a:latin typeface="Inter" panose="020B0604020202020204" charset="0"/>
                <a:ea typeface="Inter" panose="020B0604020202020204" charset="0"/>
              </a:rPr>
              <a:t>Using tag &lt;p&gt; to define paragraph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3200">
                <a:latin typeface="Inter" panose="020B0604020202020204" charset="0"/>
                <a:ea typeface="Inter" panose="020B0604020202020204" charset="0"/>
              </a:rPr>
              <a:t>Using tag &lt;br /&gt; to line-breaking</a:t>
            </a:r>
          </a:p>
        </p:txBody>
      </p:sp>
    </p:spTree>
    <p:extLst>
      <p:ext uri="{BB962C8B-B14F-4D97-AF65-F5344CB8AC3E}">
        <p14:creationId xmlns:p14="http://schemas.microsoft.com/office/powerpoint/2010/main" val="345710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Example: Text Formatting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9511816-9D67-B0B4-F989-C9B47B4FEDAD}"/>
              </a:ext>
            </a:extLst>
          </p:cNvPr>
          <p:cNvSpPr txBox="1"/>
          <p:nvPr/>
        </p:nvSpPr>
        <p:spPr>
          <a:xfrm>
            <a:off x="685800" y="1981200"/>
            <a:ext cx="7374410" cy="5216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&lt;b&gt; - Bold text</a:t>
            </a:r>
            <a:endParaRPr lang="th-TH" sz="2800">
              <a:latin typeface="Inter" panose="020B0604020202020204" charset="0"/>
              <a:ea typeface="Inter" panose="020B0604020202020204" charset="0"/>
              <a:cs typeface="Cordia New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&lt;strong&gt; - Important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&lt;i&gt; - Italic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&lt;em&gt; - Emphasized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&lt;mark&gt; - Marked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&lt;small&gt; - Smaller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&lt;del&gt; - Deleted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&lt;ins&gt; - Inserted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&lt;sub&gt; - Subscript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lvl="1">
              <a:spcBef>
                <a:spcPts val="3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 &lt;sup&gt; - Superscript text</a:t>
            </a:r>
            <a:endParaRPr lang="th-TH" sz="2000">
              <a:latin typeface="Inter" panose="020B0604020202020204" charset="0"/>
              <a:ea typeface="Inter" panose="020B0604020202020204" charset="0"/>
            </a:endParaRPr>
          </a:p>
          <a:p>
            <a:pPr marL="800100" lvl="1" indent="-342900">
              <a:spcBef>
                <a:spcPts val="300"/>
              </a:spcBef>
              <a:buFont typeface="Arial"/>
              <a:buChar char="•"/>
            </a:pPr>
            <a:endParaRPr lang="th-TH" sz="2800">
              <a:latin typeface="Inter" panose="020B0604020202020204" charset="0"/>
              <a:ea typeface="Inter" panose="020B0604020202020204" charset="0"/>
              <a:cs typeface="Cordia New"/>
            </a:endParaRPr>
          </a:p>
        </p:txBody>
      </p:sp>
      <p:pic>
        <p:nvPicPr>
          <p:cNvPr id="5" name="Picture 4" descr="A picture containing clothing, drawing, sketch, cartoon&#10;&#10;Description automatically generated">
            <a:extLst>
              <a:ext uri="{FF2B5EF4-FFF2-40B4-BE49-F238E27FC236}">
                <a16:creationId xmlns:a16="http://schemas.microsoft.com/office/drawing/2014/main" id="{0CEBD5DD-BE9B-F26C-5217-4728F8416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19" y="2627927"/>
            <a:ext cx="2028279" cy="44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2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Example: Link / Image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2149456-CAA1-197B-AC0A-EE1C81E0B7F4}"/>
              </a:ext>
            </a:extLst>
          </p:cNvPr>
          <p:cNvSpPr txBox="1"/>
          <p:nvPr/>
        </p:nvSpPr>
        <p:spPr>
          <a:xfrm>
            <a:off x="2133600" y="2748564"/>
            <a:ext cx="7298210" cy="2392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latin typeface="Inter Bold" panose="020B0604020202020204" charset="0"/>
                <a:ea typeface="Inter Bold" panose="020B0604020202020204" charset="0"/>
                <a:cs typeface="Cordia New"/>
              </a:rPr>
              <a:t>&lt;img /&gt; - Insert image</a:t>
            </a:r>
            <a:endParaRPr lang="th-TH" sz="2000" b="1">
              <a:latin typeface="Inter Bold" panose="020B0604020202020204" charset="0"/>
              <a:ea typeface="Inter Bold" panose="020B0604020202020204" charset="0"/>
            </a:endParaRPr>
          </a:p>
          <a:p>
            <a:pPr marL="1371600" lvl="2" indent="-457200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`src` to specify source of image</a:t>
            </a:r>
          </a:p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latin typeface="Inter Bold" panose="020B0604020202020204" charset="0"/>
                <a:ea typeface="Inter Bold" panose="020B0604020202020204" charset="0"/>
                <a:cs typeface="Cordia New"/>
              </a:rPr>
              <a:t>&lt;a&gt;...&lt;/a&gt; - Insert Link</a:t>
            </a:r>
          </a:p>
          <a:p>
            <a:pPr marL="1371600" lvl="2" indent="-457200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`href` to specify target URL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3BD18F30-A689-B7A3-F27F-33F106AB2C1D}"/>
              </a:ext>
            </a:extLst>
          </p:cNvPr>
          <p:cNvGrpSpPr/>
          <p:nvPr/>
        </p:nvGrpSpPr>
        <p:grpSpPr>
          <a:xfrm>
            <a:off x="-146141" y="2992809"/>
            <a:ext cx="3318740" cy="3318740"/>
            <a:chOff x="0" y="0"/>
            <a:chExt cx="6350000" cy="6350000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CD856410-8AC1-6712-BE0C-FA6B8BDC983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6" name="Picture 5" descr="A cartoon of a person wearing a yellow shirt and white pants&#10;&#10;Description automatically generated with medium confidence">
            <a:extLst>
              <a:ext uri="{FF2B5EF4-FFF2-40B4-BE49-F238E27FC236}">
                <a16:creationId xmlns:a16="http://schemas.microsoft.com/office/drawing/2014/main" id="{692DDA21-451D-F7EB-9F75-F36764B6A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1422"/>
            <a:ext cx="2138367" cy="54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B8C31CE8-4BF1-E17D-C288-111F61A24C49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378969E-36E2-7899-4215-91B767B79402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EA29A796-E3AF-0C08-2608-3D571DED5EED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96D64A1-FD96-87E3-71DA-98B9F001346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9A0FE10A-AED2-AF47-5822-181A95D74015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63C2DD2-DA5E-E053-D883-9BDF0B231958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AAA5EB5-A8E9-7AC7-076C-C8DA626F05F3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0011B72-908D-9D7A-7296-8EFE6B27D5DA}"/>
              </a:ext>
            </a:extLst>
          </p:cNvPr>
          <p:cNvSpPr txBox="1"/>
          <p:nvPr/>
        </p:nvSpPr>
        <p:spPr>
          <a:xfrm>
            <a:off x="514549" y="2018904"/>
            <a:ext cx="8401634" cy="4991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2600" b="1">
                <a:latin typeface="Inter Bold" panose="020B0604020202020204" charset="0"/>
                <a:ea typeface="Inter Bold" panose="020B0604020202020204" charset="0"/>
                <a:cs typeface="Cordia New"/>
              </a:rPr>
              <a:t>Cascading style sheets</a:t>
            </a: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2600" b="1">
                <a:latin typeface="Inter Bold" panose="020B0604020202020204" charset="0"/>
                <a:ea typeface="Inter Bold" panose="020B0604020202020204" charset="0"/>
                <a:cs typeface="+mn-lt"/>
              </a:rPr>
              <a:t>Describes how HTML elements are to be displayed on screen</a:t>
            </a: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2600" b="1">
                <a:latin typeface="Inter Bold" panose="020B0604020202020204" charset="0"/>
                <a:ea typeface="Inter Bold" panose="020B0604020202020204" charset="0"/>
                <a:cs typeface="+mn-lt"/>
              </a:rPr>
              <a:t>Control the layout of multiple web pages all at once</a:t>
            </a: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2600" b="1">
                <a:latin typeface="Inter Bold" panose="020B0604020202020204" charset="0"/>
                <a:ea typeface="Inter Bold" panose="020B0604020202020204" charset="0"/>
                <a:cs typeface="+mn-lt"/>
              </a:rPr>
              <a:t>Can be stored in seperated CSS files</a:t>
            </a:r>
            <a:endParaRPr lang="th-TH" sz="2600" b="1">
              <a:latin typeface="Inter Bold" panose="020B0604020202020204" charset="0"/>
              <a:ea typeface="Inter Bold" panose="020B0604020202020204" charset="0"/>
              <a:cs typeface="Cordia New"/>
            </a:endParaRP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2600" b="1">
                <a:latin typeface="Inter Bold" panose="020B0604020202020204" charset="0"/>
                <a:ea typeface="Inter Bold" panose="020B0604020202020204" charset="0"/>
                <a:cs typeface="Cordia New"/>
              </a:rPr>
              <a:t>Types</a:t>
            </a:r>
          </a:p>
          <a:p>
            <a:pPr marL="12573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th-TH" sz="2600">
                <a:latin typeface="Inter" panose="020B0604020202020204" charset="0"/>
                <a:ea typeface="Inter" panose="020B0604020202020204" charset="0"/>
                <a:cs typeface="Cordia New"/>
              </a:rPr>
              <a:t>Inline</a:t>
            </a:r>
          </a:p>
          <a:p>
            <a:pPr marL="12573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th-TH" sz="2600">
                <a:latin typeface="Inter" panose="020B0604020202020204" charset="0"/>
                <a:ea typeface="Inter" panose="020B0604020202020204" charset="0"/>
                <a:cs typeface="Cordia New"/>
              </a:rPr>
              <a:t>Pre-defined CSS</a:t>
            </a: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endParaRPr lang="th-TH" sz="2600" b="1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What is CSS?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498336" y="2040358"/>
            <a:ext cx="5199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th-TH" sz="2400">
              <a:latin typeface="Inter"/>
              <a:ea typeface="Inter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04193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FD989540-7B26-13BD-C39A-D2D55F536157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78530DF-1B10-36E0-615F-B9546CDEB342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A203B745-A222-6709-4CA6-33EC57CE85CD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853E613E-E383-71FF-04F7-E075DB91E1B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F5072821-141A-95C4-CADB-7A0DC7392FD1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C0B3F60-DA7D-F16B-BBDE-E3664928EF9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77B653F-56C2-30CE-59A0-E3E79FA928B6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Example: Inline CSS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498336" y="2040358"/>
            <a:ext cx="5199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th-TH" sz="2400">
              <a:latin typeface="Inter"/>
              <a:ea typeface="Inter"/>
              <a:cs typeface="Cordia New"/>
            </a:endParaRPr>
          </a:p>
        </p:txBody>
      </p:sp>
      <p:pic>
        <p:nvPicPr>
          <p:cNvPr id="3" name="รูปภาพ 3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0279258-DD5C-E15B-8E01-097E1150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5" y="1783425"/>
            <a:ext cx="6669896" cy="2887136"/>
          </a:xfrm>
          <a:prstGeom prst="rect">
            <a:avLst/>
          </a:prstGeom>
        </p:spPr>
      </p:pic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DF31E184-BC86-CF93-5034-B337B080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1" y="4306662"/>
            <a:ext cx="5531809" cy="24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6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>
            <a:extLst>
              <a:ext uri="{FF2B5EF4-FFF2-40B4-BE49-F238E27FC236}">
                <a16:creationId xmlns:a16="http://schemas.microsoft.com/office/drawing/2014/main" id="{37C74C79-59A4-0A40-B1C3-2960D8143014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634FFD9-E574-0067-6295-6EC8BCC569A6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BCF17F19-1337-66AC-8A7E-C0AB606F3F9B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9A7A3961-4683-F7B0-A353-ADAF070F6D8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900DF093-8F20-2980-7E00-7AD9C39A6532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5D73A5F-5F27-0CCB-A65E-33FEA135A71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CF6BCF7-78E8-7BDC-4FEB-B4248ACEC8C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Example: Pre-defined CSS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498336" y="2040358"/>
            <a:ext cx="5199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th-TH" sz="2400">
              <a:latin typeface="Inter"/>
              <a:ea typeface="Inter"/>
              <a:cs typeface="Cordia New"/>
            </a:endParaRPr>
          </a:p>
        </p:txBody>
      </p:sp>
      <p:pic>
        <p:nvPicPr>
          <p:cNvPr id="3" name="รูปภาพ 3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1A1DABA6-83CB-D4C0-2800-AFE256E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8" y="1917980"/>
            <a:ext cx="4970383" cy="4742226"/>
          </a:xfrm>
          <a:prstGeom prst="rect">
            <a:avLst/>
          </a:prstGeom>
        </p:spPr>
      </p:pic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751D072E-AED1-06BA-DF05-81C945E5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86" y="2912800"/>
            <a:ext cx="4525452" cy="23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</a:rPr>
              <a:t>JavaScript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48640" y="2252459"/>
            <a:ext cx="7374410" cy="20723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3200">
                <a:latin typeface="Inter" panose="020B0604020202020204" charset="0"/>
                <a:ea typeface="Inter" panose="020B0604020202020204" charset="0"/>
                <a:cs typeface="Cordia New"/>
              </a:rPr>
              <a:t>HTML: Web Structure</a:t>
            </a:r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th-TH" sz="3200">
                <a:latin typeface="Inter" panose="020B0604020202020204" charset="0"/>
                <a:ea typeface="Inter" panose="020B0604020202020204" charset="0"/>
                <a:cs typeface="Cordia New"/>
              </a:rPr>
              <a:t>CSS: Theming</a:t>
            </a:r>
          </a:p>
          <a:p>
            <a:pPr lvl="1">
              <a:spcBef>
                <a:spcPts val="1000"/>
              </a:spcBef>
            </a:pPr>
            <a:endParaRPr lang="th-TH" sz="4800" b="1">
              <a:latin typeface="Inter" panose="020B0604020202020204" charset="0"/>
              <a:ea typeface="Inter" panose="020B0604020202020204" charset="0"/>
              <a:cs typeface="Cordia New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524466" y="4258395"/>
            <a:ext cx="85402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4400" b="1">
                <a:latin typeface="Inter Bold" panose="020B0604020202020204" charset="0"/>
                <a:ea typeface="Inter Bold" panose="020B0604020202020204" charset="0"/>
                <a:cs typeface="+mn-lt"/>
              </a:rPr>
              <a:t>Javascript</a:t>
            </a:r>
            <a:endParaRPr lang="th-TH" sz="2000">
              <a:latin typeface="Inter Bold" panose="020B0604020202020204" charset="0"/>
              <a:ea typeface="Inter Bold" panose="020B0604020202020204" charset="0"/>
            </a:endParaRPr>
          </a:p>
          <a:p>
            <a:pPr algn="ctr"/>
            <a:r>
              <a:rPr lang="th-TH" sz="4400" b="1">
                <a:latin typeface="Inter Bold" panose="020B0604020202020204" charset="0"/>
                <a:ea typeface="Inter Bold" panose="020B0604020202020204" charset="0"/>
                <a:cs typeface="+mn-lt"/>
              </a:rPr>
              <a:t>"Interactive &amp; Business Logic"</a:t>
            </a:r>
            <a:endParaRPr lang="th-TH" sz="4400">
              <a:latin typeface="Inter Bold" panose="020B0604020202020204" charset="0"/>
              <a:ea typeface="Inter Bold" panose="020B0604020202020204" charset="0"/>
              <a:cs typeface="+mn-lt"/>
            </a:endParaRPr>
          </a:p>
          <a:p>
            <a:pPr algn="ctr"/>
            <a:endParaRPr lang="th-TH" sz="2000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06106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1A5C9FFD-FCFE-281C-7C3A-B71151FE2047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61B04892-EDE1-913F-980A-610FB6A91305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2C00BF6A-9033-B9A6-A87C-A7EACA332117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0829100-8BD2-5065-D33F-8AF43FA43CF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DDD06BC6-AB41-AE88-E3AD-57FA20B4512D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0950555-E2A1-977E-2B1E-645EDD4848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827D0697-BD7B-86AC-EB6B-0E992E67D746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9E9F189-0742-0C93-D0A5-4DD9C4D57473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92CB6AD-15F1-4AE5-FAFA-296C8A90BE4E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Prepare testing workspace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431321" y="4174741"/>
            <a:ext cx="854027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h-TH" sz="4000" b="1">
              <a:ea typeface="+mn-lt"/>
              <a:cs typeface="+mn-lt"/>
            </a:endParaRPr>
          </a:p>
          <a:p>
            <a:pPr algn="ctr"/>
            <a:endParaRPr lang="th-TH">
              <a:cs typeface="Cordia New"/>
            </a:endParaRPr>
          </a:p>
        </p:txBody>
      </p:sp>
      <p:pic>
        <p:nvPicPr>
          <p:cNvPr id="3" name="รูปภาพ 3" descr="รูปภาพประกอบด้วย ข้อความ, ในร่ม, ค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F58E743-7E81-22C2-D1FB-A446B50B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14" y="2549770"/>
            <a:ext cx="5115697" cy="30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EE44B4F4-113A-871A-9032-CB51439681EC}"/>
              </a:ext>
            </a:extLst>
          </p:cNvPr>
          <p:cNvGrpSpPr/>
          <p:nvPr/>
        </p:nvGrpSpPr>
        <p:grpSpPr>
          <a:xfrm>
            <a:off x="5231049" y="3205545"/>
            <a:ext cx="4583776" cy="4163718"/>
            <a:chOff x="0" y="0"/>
            <a:chExt cx="6350000" cy="63500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93738D7-44DE-08B3-877A-94C0009054E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58368" y="2320688"/>
            <a:ext cx="8121667" cy="2362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alert(): show message box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console.log(): show message in console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prompt(): show input dialog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Hello, world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431321" y="4174741"/>
            <a:ext cx="854027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h-TH" sz="4000" b="1">
              <a:ea typeface="+mn-lt"/>
              <a:cs typeface="+mn-lt"/>
            </a:endParaRPr>
          </a:p>
          <a:p>
            <a:pPr algn="ctr"/>
            <a:endParaRPr lang="th-TH">
              <a:cs typeface="Cordia New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0762FB-2AF3-F5BE-CCED-636219204FD6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80F5D2-2006-410F-6446-253D803C400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E0489155-B59A-24ED-F8FA-0DD62ECC3FB8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EFF421A-4C7C-14AD-D695-6221870358D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530BE6B4-5BA2-2ABF-601B-7AC4C47853F2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2C7D34-B6B1-3FB6-501E-EF7F5D5FC36C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C404D9D-955D-0E14-05D6-5454FB5C6412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1" name="Picture 20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DC1D9C41-138F-E99F-6C41-F944E2D6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23" y="4090403"/>
            <a:ext cx="2861094" cy="28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38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397935C7-6E16-9C2C-D13A-7C49B4DA5687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C257C416-9F0A-064F-76BB-01F015B646FD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BD91774F-7A67-ECA5-C45C-5018624996E1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DDBEE5D2-40F7-D339-CBE4-E5CCA546179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E32F875B-58A1-4087-061E-4B15890EDEC5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A6825334-85AB-28AA-37E7-CA043CB5FE8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D0728196-2D45-361C-F298-8E2874ABF389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8C550B4-DE81-051F-DA51-E4D1B8560107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D1FF82A-D081-389E-47A4-0175F444D7A5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48640" y="2184907"/>
            <a:ext cx="8411037" cy="396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Primitive types: number, string, boolean</a:t>
            </a:r>
            <a:endParaRPr lang="th-TH" sz="2000">
              <a:latin typeface="Inter Bold" panose="020B0604020202020204" charset="0"/>
              <a:ea typeface="Inter Bold" panose="020B0604020202020204" charset="0"/>
            </a:endParaRP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Object type: array, object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To define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Use `const` for immutable data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Use `let` for mutable data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Use `typeof` keyword to return data type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Data Types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208107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0611" y="948522"/>
            <a:ext cx="3715757" cy="246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1"/>
              </a:lnSpc>
              <a:spcBef>
                <a:spcPct val="0"/>
              </a:spcBef>
            </a:pPr>
            <a:r>
              <a:rPr lang="en-US" sz="2000" err="1">
                <a:solidFill>
                  <a:srgbClr val="000000"/>
                </a:solidFill>
                <a:latin typeface="DM Sans"/>
              </a:rPr>
              <a:t>Mycos</a:t>
            </a:r>
            <a:r>
              <a:rPr lang="en-US" sz="2000">
                <a:solidFill>
                  <a:srgbClr val="000000"/>
                </a:solidFill>
                <a:latin typeface="DM Sans"/>
              </a:rPr>
              <a:t> Technologies Company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76800" y="2895600"/>
            <a:ext cx="4457204" cy="467042"/>
            <a:chOff x="0" y="0"/>
            <a:chExt cx="8930420" cy="11676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4972" y="158842"/>
              <a:ext cx="8235448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DM Sans"/>
                </a:rPr>
                <a:t>Intro Html/CSS/JS/TS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76800" y="4102139"/>
            <a:ext cx="4367694" cy="467042"/>
            <a:chOff x="0" y="0"/>
            <a:chExt cx="8751079" cy="116760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82275" y="207675"/>
              <a:ext cx="6968338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DM Sans"/>
                </a:rPr>
                <a:t>Component/Event/State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76800" y="3498869"/>
            <a:ext cx="4367694" cy="467042"/>
            <a:chOff x="0" y="0"/>
            <a:chExt cx="8751079" cy="11676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82275" y="203720"/>
              <a:ext cx="8068804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DM Sans"/>
                </a:rPr>
                <a:t>Basic React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76800" y="4705408"/>
            <a:ext cx="4367694" cy="467042"/>
            <a:chOff x="0" y="0"/>
            <a:chExt cx="8751079" cy="116760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669575" y="196665"/>
              <a:ext cx="7189054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DM Sans"/>
                </a:rPr>
                <a:t>Create the GAME!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71855" y="2895600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22"/>
          <p:cNvSpPr txBox="1"/>
          <p:nvPr/>
        </p:nvSpPr>
        <p:spPr>
          <a:xfrm>
            <a:off x="4697445" y="3006127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571855" y="4102139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5" name="TextBox 25"/>
          <p:cNvSpPr txBox="1"/>
          <p:nvPr/>
        </p:nvSpPr>
        <p:spPr>
          <a:xfrm>
            <a:off x="4692365" y="4232199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71855" y="3498869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TextBox 28"/>
          <p:cNvSpPr txBox="1"/>
          <p:nvPr/>
        </p:nvSpPr>
        <p:spPr>
          <a:xfrm>
            <a:off x="4692365" y="3617017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571855" y="4705408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1" name="TextBox 31"/>
          <p:cNvSpPr txBox="1"/>
          <p:nvPr/>
        </p:nvSpPr>
        <p:spPr>
          <a:xfrm>
            <a:off x="4687285" y="4831063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46381" y="1576864"/>
            <a:ext cx="3195313" cy="1841662"/>
            <a:chOff x="0" y="0"/>
            <a:chExt cx="7988281" cy="4604155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88281" cy="4604155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678177" y="490185"/>
              <a:ext cx="4631929" cy="248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840">
                  <a:solidFill>
                    <a:srgbClr val="FFFFFF"/>
                  </a:solidFill>
                  <a:latin typeface="DM Sans"/>
                </a:rPr>
                <a:t>Today's </a:t>
              </a:r>
            </a:p>
            <a:p>
              <a:pPr>
                <a:lnSpc>
                  <a:spcPts val="3840"/>
                </a:lnSpc>
              </a:pPr>
              <a:r>
                <a:rPr lang="en-US" sz="3840">
                  <a:solidFill>
                    <a:srgbClr val="FFFFFF"/>
                  </a:solidFill>
                  <a:latin typeface="DM Sans"/>
                </a:rPr>
                <a:t>Agenda</a:t>
              </a: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4161" y="2106310"/>
            <a:ext cx="1829636" cy="4884951"/>
          </a:xfrm>
          <a:prstGeom prst="rect">
            <a:avLst/>
          </a:prstGeom>
        </p:spPr>
      </p:pic>
      <p:pic>
        <p:nvPicPr>
          <p:cNvPr id="37" name="Picture 17">
            <a:extLst>
              <a:ext uri="{FF2B5EF4-FFF2-40B4-BE49-F238E27FC236}">
                <a16:creationId xmlns:a16="http://schemas.microsoft.com/office/drawing/2014/main" id="{D0A866A0-CD36-1E75-164E-9D3E91361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67600" y="4968767"/>
            <a:ext cx="476165" cy="463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String Type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785313" y="2080698"/>
            <a:ext cx="7374410" cy="53347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Immutable (read only)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Common function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indexOf()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subString()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toLowerCase(), toUpperCase()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trim()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String interpolation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endParaRPr lang="th-TH" sz="2800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431321" y="4174741"/>
            <a:ext cx="854027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h-TH" sz="4000" b="1">
              <a:ea typeface="+mn-lt"/>
              <a:cs typeface="+mn-lt"/>
            </a:endParaRPr>
          </a:p>
          <a:p>
            <a:pPr algn="ctr"/>
            <a:endParaRPr lang="th-TH">
              <a:cs typeface="Cordia New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5001ACC8-5E2E-C143-6FBA-A1C456904DD6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40AC7B19-9DB2-2F40-D8FA-3268E77F5B89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24A6E631-0545-7E6F-C946-933C65034C4C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28CBB44-5C59-9C5E-A700-532F05782E1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A2042AB3-EF8B-1B50-53D3-95AE5369688F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4F0FE0B-48AC-F010-E56A-CA5F058708F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CDB4DFF-4346-291C-C909-1FED18E9B8D7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7D17665-9B6D-5F9E-DED1-0379043BCEEE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C420E75-664F-DC2D-3208-67EB51FAA869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394605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Code Comment</a:t>
            </a:r>
          </a:p>
          <a:p>
            <a:pPr algn="ctr">
              <a:lnSpc>
                <a:spcPts val="6000"/>
              </a:lnSpc>
            </a:pPr>
            <a:endParaRPr lang="en-US" sz="5000">
              <a:solidFill>
                <a:srgbClr val="242725"/>
              </a:solidFill>
              <a:latin typeface="Inter Bold"/>
              <a:ea typeface="Inter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1885561" y="2427159"/>
            <a:ext cx="7374410" cy="2026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2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// for one line comment</a:t>
            </a:r>
          </a:p>
          <a:p>
            <a:pPr marL="800100" lvl="1" indent="-342900">
              <a:spcBef>
                <a:spcPts val="2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/* */ for multi line comment</a:t>
            </a:r>
          </a:p>
          <a:p>
            <a:pPr marL="800100" lvl="1" indent="-342900">
              <a:spcBef>
                <a:spcPts val="2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In VSCode, use Ctrl + '/' as shortcut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431321" y="4174741"/>
            <a:ext cx="854027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h-TH" sz="4000" b="1">
              <a:ea typeface="+mn-lt"/>
              <a:cs typeface="+mn-lt"/>
            </a:endParaRPr>
          </a:p>
          <a:p>
            <a:pPr algn="ctr"/>
            <a:endParaRPr lang="th-TH">
              <a:cs typeface="Cordia New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720C96-1D0A-FEC0-CA30-DABAF52C90F2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59E3657-C02C-FD1A-70B5-1D807E47FA5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EF8A2338-3914-2E77-94CF-CAA7B2A98098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2D812284-3821-A550-10E5-C9003E32773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CA6C7C2-75F3-8255-750D-2365BFAF0C92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B314911-A2C2-7CAA-9DA3-D9380E1A8C1B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DBD8DFE-3268-64FE-32EA-1D0974992FE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E40E9266-3DB1-E8F7-1846-A1446C85D627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F126598-3E13-4F43-E53A-EC432CD6804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20" name="Picture 19" descr="A picture containing clipart, clothing, drawing, cartoon&#10;&#10;Description automatically generated">
            <a:extLst>
              <a:ext uri="{FF2B5EF4-FFF2-40B4-BE49-F238E27FC236}">
                <a16:creationId xmlns:a16="http://schemas.microsoft.com/office/drawing/2014/main" id="{6380949D-BB53-09CC-9E2E-866F22CD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9872"/>
            <a:ext cx="1869132" cy="52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3358317" y="4570743"/>
            <a:ext cx="3036965" cy="21778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Operator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838200" y="2114263"/>
            <a:ext cx="7374410" cy="2392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Arithmetic operator: + - * / % ++ --</a:t>
            </a:r>
          </a:p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Bitwise operator: &amp; | ^ &lt;&lt; &gt;&gt;</a:t>
            </a:r>
          </a:p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Assignment operator: = += -=</a:t>
            </a:r>
          </a:p>
          <a:p>
            <a:pPr marL="800100" lvl="1" indent="-342900"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Comparison: == != === !==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062E16C-4D84-E7B0-4763-B669ED61769B}"/>
              </a:ext>
            </a:extLst>
          </p:cNvPr>
          <p:cNvSpPr txBox="1"/>
          <p:nvPr/>
        </p:nvSpPr>
        <p:spPr>
          <a:xfrm>
            <a:off x="664681" y="4945551"/>
            <a:ext cx="854027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4000" b="1">
                <a:latin typeface="Inter Bold" panose="020B0604020202020204" charset="0"/>
                <a:ea typeface="Inter Bold" panose="020B0604020202020204" charset="0"/>
                <a:cs typeface="+mn-lt"/>
              </a:rPr>
              <a:t>3 == '3'</a:t>
            </a:r>
          </a:p>
          <a:p>
            <a:pPr algn="ctr"/>
            <a:r>
              <a:rPr lang="th-TH" sz="4000" b="1">
                <a:latin typeface="Inter Bold" panose="020B0604020202020204" charset="0"/>
                <a:ea typeface="Inter Bold" panose="020B0604020202020204" charset="0"/>
                <a:cs typeface="+mn-lt"/>
              </a:rPr>
              <a:t>3 !== '3'</a:t>
            </a:r>
          </a:p>
          <a:p>
            <a:pPr algn="ctr"/>
            <a:endParaRPr lang="th-TH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CAEBA3D-3FD5-6550-43E1-EFB801E9EC7F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1ED3147C-3E34-0D52-2BB0-835CE757BBF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C9EC1DFD-936F-3AC6-EF22-634E00223326}"/>
              </a:ext>
            </a:extLst>
          </p:cNvPr>
          <p:cNvGrpSpPr/>
          <p:nvPr/>
        </p:nvGrpSpPr>
        <p:grpSpPr>
          <a:xfrm>
            <a:off x="7442018" y="-1608501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5EB085A-7ADD-AEBC-C01C-61F58185C7C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315A5DA-8DBA-B485-0ED2-312F77D8F0A7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0EA302-46C4-0393-46BD-7788E1C9EF7B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5ABF31D-BA04-97E5-9191-2B64B8843301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0" name="Picture 15">
            <a:extLst>
              <a:ext uri="{FF2B5EF4-FFF2-40B4-BE49-F238E27FC236}">
                <a16:creationId xmlns:a16="http://schemas.microsoft.com/office/drawing/2014/main" id="{266694E0-6C39-BFB1-CFCC-8C70CD25C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29991" y="5401149"/>
            <a:ext cx="517030" cy="5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7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Control Flow</a:t>
            </a:r>
            <a:endParaRPr lang="th-TH"/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48640" y="2138913"/>
            <a:ext cx="7374410" cy="208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7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If - else</a:t>
            </a:r>
          </a:p>
          <a:p>
            <a:pPr marL="800100" lvl="1" indent="-342900">
              <a:spcBef>
                <a:spcPts val="7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Do-while</a:t>
            </a:r>
          </a:p>
          <a:p>
            <a:pPr marL="800100" lvl="1" indent="-342900">
              <a:spcBef>
                <a:spcPts val="7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While</a:t>
            </a:r>
          </a:p>
          <a:p>
            <a:pPr marL="800100" lvl="1" indent="-342900">
              <a:spcBef>
                <a:spcPts val="7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For</a:t>
            </a:r>
          </a:p>
        </p:txBody>
      </p:sp>
      <p:pic>
        <p:nvPicPr>
          <p:cNvPr id="4" name="รูปภาพ 4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4BC0E3E-AE18-2CAA-033D-77D2C024A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89" y="2529501"/>
            <a:ext cx="2743200" cy="1927108"/>
          </a:xfrm>
          <a:prstGeom prst="rect">
            <a:avLst/>
          </a:prstGeom>
        </p:spPr>
      </p:pic>
      <p:pic>
        <p:nvPicPr>
          <p:cNvPr id="5" name="รูปภาพ 5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85FBD5E-DF44-888C-D0C9-70C6F710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06" y="2102225"/>
            <a:ext cx="2743200" cy="2358545"/>
          </a:xfrm>
          <a:prstGeom prst="rect">
            <a:avLst/>
          </a:prstGeom>
        </p:spPr>
      </p:pic>
      <p:pic>
        <p:nvPicPr>
          <p:cNvPr id="6" name="รูปภาพ 6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B161CEF8-9CD1-6976-E90A-7493B4A1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123" y="4858329"/>
            <a:ext cx="4178937" cy="1538898"/>
          </a:xfrm>
          <a:prstGeom prst="rect">
            <a:avLst/>
          </a:prstGeom>
        </p:spPr>
      </p:pic>
      <p:pic>
        <p:nvPicPr>
          <p:cNvPr id="7" name="รูปภาพ 7">
            <a:extLst>
              <a:ext uri="{FF2B5EF4-FFF2-40B4-BE49-F238E27FC236}">
                <a16:creationId xmlns:a16="http://schemas.microsoft.com/office/drawing/2014/main" id="{6B519A61-AFD2-4D39-366C-369634149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700966"/>
            <a:ext cx="2743200" cy="169626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40649AA-DA1C-6E2E-7B64-22E2AE5A6D6C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C525F66-B3AB-A041-50C9-3A53B44C211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3FE286B0-AF40-5F7F-C30E-C8C551C1DA88}"/>
              </a:ext>
            </a:extLst>
          </p:cNvPr>
          <p:cNvGrpSpPr/>
          <p:nvPr/>
        </p:nvGrpSpPr>
        <p:grpSpPr>
          <a:xfrm>
            <a:off x="7442018" y="-1608501"/>
            <a:ext cx="3315390" cy="3315390"/>
            <a:chOff x="0" y="0"/>
            <a:chExt cx="6350000" cy="635000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CD75BB3-0E7D-053B-D7DF-56820CA03AA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19876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" y="977207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Quiz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0" y="2479102"/>
            <a:ext cx="9372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th-TH" sz="3200">
                <a:latin typeface="Inter Bold" panose="020B0604020202020204" charset="0"/>
                <a:ea typeface="Inter Bold" panose="020B0604020202020204" charset="0"/>
                <a:cs typeface="Cordia New"/>
              </a:rPr>
              <a:t>Check whether X is prime number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CED980A-2AEC-ED7E-24FC-ECE29EDE7E40}"/>
              </a:ext>
            </a:extLst>
          </p:cNvPr>
          <p:cNvGrpSpPr/>
          <p:nvPr/>
        </p:nvGrpSpPr>
        <p:grpSpPr>
          <a:xfrm>
            <a:off x="7988970" y="3264154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4514EFE6-3FE7-CDD3-DE04-C7C92D126679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AE1F1DAE-FE8D-0B7A-D6C5-7F23952F26F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13">
            <a:extLst>
              <a:ext uri="{FF2B5EF4-FFF2-40B4-BE49-F238E27FC236}">
                <a16:creationId xmlns:a16="http://schemas.microsoft.com/office/drawing/2014/main" id="{FE6FB356-7931-60FD-CE15-F90A69513E29}"/>
              </a:ext>
            </a:extLst>
          </p:cNvPr>
          <p:cNvGrpSpPr/>
          <p:nvPr/>
        </p:nvGrpSpPr>
        <p:grpSpPr>
          <a:xfrm>
            <a:off x="6050521" y="3552199"/>
            <a:ext cx="3547340" cy="3474956"/>
            <a:chOff x="0" y="0"/>
            <a:chExt cx="6350000" cy="63500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5CB74C9-9108-F033-7522-56310CBF5BA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8" name="Picture 7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022A704B-EF8A-D583-D807-6566C2154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3" y="4108843"/>
            <a:ext cx="2861094" cy="2873040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9D5A4BD4-5896-0DBF-19AF-DD4900910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34000" y="1184721"/>
            <a:ext cx="506655" cy="4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0F9140-4DCB-B77F-6970-DB6E7F15728F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C0C1F6E-6A63-0A00-9FC8-E3DA56D48CE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9A1C4711-CBDC-A077-1015-54ACEDF2C7F1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74DB16B-898B-14A6-DB92-8C93822FEBF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B3D3961E-C3FF-7515-08B1-CE0B0692F0D1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25ACA7E-61E7-38D5-04D8-186AE0947EC7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5A1B173-28A8-4888-1479-79D65D2AD024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3EFD3BA8-4959-2D5F-0508-91096330B569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9304094-3C6E-6954-CA18-B652602A876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Function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488933" y="2049761"/>
            <a:ext cx="737441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Keyword 'function'</a:t>
            </a:r>
          </a:p>
          <a:p>
            <a:pPr marL="800100" lvl="1" indent="-342900">
              <a:buFont typeface="Arial"/>
              <a:buChar char="•"/>
            </a:pPr>
            <a:endParaRPr lang="th-TH" sz="2800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pic>
        <p:nvPicPr>
          <p:cNvPr id="3" name="รูปภาพ 3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005DFA1A-4797-05A9-9745-A95D3B0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20" y="2598302"/>
            <a:ext cx="7355225" cy="2625840"/>
          </a:xfrm>
          <a:prstGeom prst="rect">
            <a:avLst/>
          </a:prstGeom>
        </p:spPr>
      </p:pic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18A6BCC8-F2EC-89FB-544D-C85A7139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85" y="5269068"/>
            <a:ext cx="5799893" cy="1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5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C348D89F-7E14-CD64-738C-D3BC7320E49B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7577FF40-95BB-5CB4-7B8E-B786401D3112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340A7DE8-6355-4882-C610-C319B29ADE6D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FB660B80-5F43-5410-E3E7-6E9DD4A78EB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4A7876D0-EF6E-3869-0001-7A40D097F475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DA9E9C77-5A55-8FA2-CCAC-CDC188ABE22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2F8AAC95-B784-815E-31EB-95DC9797505C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5F32871-9458-A980-C9CA-69405BDAA3C6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60AEF33-7FA6-890A-7D58-6117180A534F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Array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48640" y="2103914"/>
            <a:ext cx="7374410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Collection of data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Inline define in bracket [] with comma (,) as seperator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Access element in array by [index]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Get array size by property 'length'</a:t>
            </a:r>
          </a:p>
        </p:txBody>
      </p:sp>
    </p:spTree>
    <p:extLst>
      <p:ext uri="{BB962C8B-B14F-4D97-AF65-F5344CB8AC3E}">
        <p14:creationId xmlns:p14="http://schemas.microsoft.com/office/powerpoint/2010/main" val="186582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push / pop / shift / unshift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685800" y="2119025"/>
            <a:ext cx="7512067" cy="4237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25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push() / pop(): </a:t>
            </a:r>
            <a:br>
              <a:rPr lang="en-US" sz="2800">
                <a:latin typeface="Inter Bold" panose="020B0604020202020204" charset="0"/>
                <a:ea typeface="Inter Bold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add or remove element </a:t>
            </a:r>
            <a:b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from end of array</a:t>
            </a:r>
          </a:p>
          <a:p>
            <a:pPr marL="800100" lvl="1" indent="-342900">
              <a:lnSpc>
                <a:spcPct val="150000"/>
              </a:lnSpc>
              <a:spcBef>
                <a:spcPts val="25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unshift() / shift(): </a:t>
            </a:r>
            <a:br>
              <a:rPr lang="en-US" sz="2800">
                <a:latin typeface="Inter Bold" panose="020B0604020202020204" charset="0"/>
                <a:ea typeface="Inter Bold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add or remove element </a:t>
            </a:r>
            <a:b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from beginning of array</a:t>
            </a:r>
          </a:p>
        </p:txBody>
      </p:sp>
    </p:spTree>
    <p:extLst>
      <p:ext uri="{BB962C8B-B14F-4D97-AF65-F5344CB8AC3E}">
        <p14:creationId xmlns:p14="http://schemas.microsoft.com/office/powerpoint/2010/main" val="2199796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arrA.concat(arrB)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762000" y="2309901"/>
            <a:ext cx="7374410" cy="13311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concatinate two array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return new array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2BE99D75-7E78-5C6F-D465-E469B5638C89}"/>
              </a:ext>
            </a:extLst>
          </p:cNvPr>
          <p:cNvGrpSpPr/>
          <p:nvPr/>
        </p:nvGrpSpPr>
        <p:grpSpPr>
          <a:xfrm>
            <a:off x="5568859" y="3211114"/>
            <a:ext cx="3318740" cy="3318740"/>
            <a:chOff x="0" y="0"/>
            <a:chExt cx="6350000" cy="63500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2137F522-8D10-C23A-0DF4-86DB35C96B2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5" name="Picture 4" descr="A cartoon of a person wearing a yellow shirt and white pants&#10;&#10;Description automatically generated with medium confidence">
            <a:extLst>
              <a:ext uri="{FF2B5EF4-FFF2-40B4-BE49-F238E27FC236}">
                <a16:creationId xmlns:a16="http://schemas.microsoft.com/office/drawing/2014/main" id="{065BF7E4-C2F6-1DE0-627F-CF5941F07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09727"/>
            <a:ext cx="2138367" cy="54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6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>
            <a:extLst>
              <a:ext uri="{FF2B5EF4-FFF2-40B4-BE49-F238E27FC236}">
                <a16:creationId xmlns:a16="http://schemas.microsoft.com/office/drawing/2014/main" id="{4FCC1774-DEB1-AADA-31F6-3714575E7FEC}"/>
              </a:ext>
            </a:extLst>
          </p:cNvPr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D453CE4D-E47C-81E4-C0BB-8F325BAC6DEA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ECF15D7E-BE12-CF77-5B59-1BAE997EC6F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13">
            <a:extLst>
              <a:ext uri="{FF2B5EF4-FFF2-40B4-BE49-F238E27FC236}">
                <a16:creationId xmlns:a16="http://schemas.microsoft.com/office/drawing/2014/main" id="{0DB1790C-8C84-C095-E07A-441497B04FAA}"/>
              </a:ext>
            </a:extLst>
          </p:cNvPr>
          <p:cNvGrpSpPr/>
          <p:nvPr/>
        </p:nvGrpSpPr>
        <p:grpSpPr>
          <a:xfrm>
            <a:off x="5568859" y="3211114"/>
            <a:ext cx="3318740" cy="3318740"/>
            <a:chOff x="0" y="0"/>
            <a:chExt cx="6350000" cy="63500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C10944ED-014A-A7FB-4087-CAD6FCBE75E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slice(start, end)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51883" y="2286000"/>
            <a:ext cx="8045467" cy="30085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extract part of array, </a:t>
            </a:r>
            <a:b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return new array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  <a:t>h</a:t>
            </a: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as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  <a:t>2 </a:t>
            </a: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parameter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  <a:t>s</a:t>
            </a: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 (start, end)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`end` is optional parameter</a:t>
            </a:r>
          </a:p>
        </p:txBody>
      </p:sp>
      <p:pic>
        <p:nvPicPr>
          <p:cNvPr id="8" name="Picture 7" descr="A cartoon of a person wearing a yellow shirt and white pants&#10;&#10;Description automatically generated with medium confidence">
            <a:extLst>
              <a:ext uri="{FF2B5EF4-FFF2-40B4-BE49-F238E27FC236}">
                <a16:creationId xmlns:a16="http://schemas.microsoft.com/office/drawing/2014/main" id="{E02DBD79-B5CD-74BA-46BC-72A0FCEA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09727"/>
            <a:ext cx="2138367" cy="54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1013629"/>
            <a:ext cx="556861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Course Timeline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4183912"/>
            <a:ext cx="1230485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242725"/>
                </a:solidFill>
                <a:latin typeface="Inter Bold"/>
              </a:rPr>
              <a:t>HTML/CSS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3603" y="4183912"/>
            <a:ext cx="1230485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16" err="1">
                <a:solidFill>
                  <a:srgbClr val="242725"/>
                </a:solidFill>
                <a:latin typeface="Inter Bold"/>
              </a:rPr>
              <a:t>Javascript</a:t>
            </a:r>
            <a:endParaRPr lang="en-US" sz="1600" spc="16">
              <a:solidFill>
                <a:srgbClr val="242725"/>
              </a:solidFill>
              <a:latin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55686" y="4183912"/>
            <a:ext cx="1230485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242725"/>
                </a:solidFill>
                <a:latin typeface="Inter Bold"/>
              </a:rPr>
              <a:t>Typescript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67769" y="4183912"/>
            <a:ext cx="1230485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242725"/>
                </a:solidFill>
                <a:latin typeface="Inter Bold"/>
              </a:rPr>
              <a:t>ReactJS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9852" y="4183912"/>
            <a:ext cx="1230485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242725"/>
                </a:solidFill>
                <a:latin typeface="Inter Bold"/>
              </a:rPr>
              <a:t>GAME TIME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31520" y="3657600"/>
            <a:ext cx="9357942" cy="170338"/>
            <a:chOff x="0" y="0"/>
            <a:chExt cx="12477256" cy="227118"/>
          </a:xfrm>
          <a:solidFill>
            <a:srgbClr val="FEC800"/>
          </a:solidFill>
        </p:grpSpPr>
        <p:sp>
          <p:nvSpPr>
            <p:cNvPr id="20" name="AutoShape 20"/>
            <p:cNvSpPr/>
            <p:nvPr/>
          </p:nvSpPr>
          <p:spPr>
            <a:xfrm>
              <a:off x="113559" y="106108"/>
              <a:ext cx="12363697" cy="14901"/>
            </a:xfrm>
            <a:prstGeom prst="rect">
              <a:avLst/>
            </a:prstGeom>
            <a:grpFill/>
          </p:spPr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227118" cy="227118"/>
              <a:chOff x="0" y="0"/>
              <a:chExt cx="6350000" cy="6350000"/>
            </a:xfrm>
            <a:grpFill/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282777" y="0"/>
              <a:ext cx="227118" cy="227118"/>
              <a:chOff x="0" y="0"/>
              <a:chExt cx="6350000" cy="6350000"/>
            </a:xfrm>
            <a:grpFill/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4565555" y="0"/>
              <a:ext cx="227118" cy="227118"/>
              <a:chOff x="0" y="0"/>
              <a:chExt cx="6350000" cy="6350000"/>
            </a:xfrm>
            <a:grpFill/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6848332" y="0"/>
              <a:ext cx="227118" cy="227118"/>
              <a:chOff x="0" y="0"/>
              <a:chExt cx="6350000" cy="6350000"/>
            </a:xfrm>
            <a:grpFill/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131109" y="0"/>
              <a:ext cx="227118" cy="227118"/>
              <a:chOff x="0" y="0"/>
              <a:chExt cx="6350000" cy="6350000"/>
            </a:xfrm>
            <a:grpFill/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</p:grpSp>
      <p:pic>
        <p:nvPicPr>
          <p:cNvPr id="31" name="Picture 30" descr="A cartoon of a person wearing a headset and holding a paper&#10;&#10;Description automatically generated with medium confidence">
            <a:extLst>
              <a:ext uri="{FF2B5EF4-FFF2-40B4-BE49-F238E27FC236}">
                <a16:creationId xmlns:a16="http://schemas.microsoft.com/office/drawing/2014/main" id="{9539616A-18AB-CE46-40E5-E0D6DDB5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4" y="4820308"/>
            <a:ext cx="2563420" cy="2105366"/>
          </a:xfrm>
          <a:prstGeom prst="rect">
            <a:avLst/>
          </a:prstGeom>
        </p:spPr>
      </p:pic>
      <p:grpSp>
        <p:nvGrpSpPr>
          <p:cNvPr id="32" name="Group 3">
            <a:extLst>
              <a:ext uri="{FF2B5EF4-FFF2-40B4-BE49-F238E27FC236}">
                <a16:creationId xmlns:a16="http://schemas.microsoft.com/office/drawing/2014/main" id="{62F91F37-9A8A-9FB9-DF17-6B9E01812F0F}"/>
              </a:ext>
            </a:extLst>
          </p:cNvPr>
          <p:cNvGrpSpPr/>
          <p:nvPr/>
        </p:nvGrpSpPr>
        <p:grpSpPr>
          <a:xfrm>
            <a:off x="4692403" y="5282056"/>
            <a:ext cx="4006653" cy="4006653"/>
            <a:chOff x="0" y="0"/>
            <a:chExt cx="6350000" cy="6350000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E569648A-4241-BA46-8435-407785FF202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4" name="Group 14">
            <a:extLst>
              <a:ext uri="{FF2B5EF4-FFF2-40B4-BE49-F238E27FC236}">
                <a16:creationId xmlns:a16="http://schemas.microsoft.com/office/drawing/2014/main" id="{76E5B1FB-2F69-CC9E-C8C7-F00EDB7A21C2}"/>
              </a:ext>
            </a:extLst>
          </p:cNvPr>
          <p:cNvGrpSpPr/>
          <p:nvPr/>
        </p:nvGrpSpPr>
        <p:grpSpPr>
          <a:xfrm>
            <a:off x="8015922" y="791331"/>
            <a:ext cx="991739" cy="991739"/>
            <a:chOff x="0" y="0"/>
            <a:chExt cx="6350000" cy="6350000"/>
          </a:xfrm>
          <a:solidFill>
            <a:srgbClr val="FEC800"/>
          </a:solidFill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700C9619-6226-1326-A7DE-097C92418D6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19EA13F3-5A0E-357C-BEF2-77B78CFEEE30}"/>
              </a:ext>
            </a:extLst>
          </p:cNvPr>
          <p:cNvGrpSpPr/>
          <p:nvPr/>
        </p:nvGrpSpPr>
        <p:grpSpPr>
          <a:xfrm>
            <a:off x="4626154" y="2889904"/>
            <a:ext cx="501291" cy="501291"/>
            <a:chOff x="0" y="0"/>
            <a:chExt cx="6350000" cy="635000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3C7A4A5B-F8A4-BD49-9CDC-FBA3E3B72E5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D581416F-294E-E33E-CBB6-D459D5743BF1}"/>
              </a:ext>
            </a:extLst>
          </p:cNvPr>
          <p:cNvGrpSpPr/>
          <p:nvPr/>
        </p:nvGrpSpPr>
        <p:grpSpPr>
          <a:xfrm>
            <a:off x="8699057" y="5104303"/>
            <a:ext cx="617209" cy="617209"/>
            <a:chOff x="0" y="0"/>
            <a:chExt cx="6350000" cy="6350000"/>
          </a:xfrm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F5E9A0E-9CC8-4D92-0B32-B57EE1C39D4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277701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>
                <a:solidFill>
                  <a:srgbClr val="242725"/>
                </a:solidFill>
                <a:latin typeface="Inter Bold"/>
                <a:ea typeface="Inter Bold"/>
              </a:rPr>
              <a:t>splice(start, </a:t>
            </a:r>
            <a:r>
              <a:rPr lang="en-US" sz="4000" err="1">
                <a:solidFill>
                  <a:srgbClr val="242725"/>
                </a:solidFill>
                <a:latin typeface="Inter Bold"/>
                <a:ea typeface="Inter Bold"/>
              </a:rPr>
              <a:t>deleteCount</a:t>
            </a:r>
            <a:r>
              <a:rPr lang="en-US" sz="4000">
                <a:solidFill>
                  <a:srgbClr val="242725"/>
                </a:solidFill>
                <a:latin typeface="Inter Bold"/>
                <a:ea typeface="Inter Bold"/>
              </a:rPr>
              <a:t>, ...items)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2658902" y="2148088"/>
            <a:ext cx="6400800" cy="2816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Use to delete or insert items to </a:t>
            </a:r>
            <a:b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`start` at the same time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Return removed elements as a new array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E9EBB676-9B03-FD01-AA10-4F01BDBB66D1}"/>
              </a:ext>
            </a:extLst>
          </p:cNvPr>
          <p:cNvGrpSpPr/>
          <p:nvPr/>
        </p:nvGrpSpPr>
        <p:grpSpPr>
          <a:xfrm>
            <a:off x="1194533" y="3656437"/>
            <a:ext cx="2705804" cy="2705804"/>
            <a:chOff x="0" y="0"/>
            <a:chExt cx="6350000" cy="63500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3D11A824-343F-4404-7A8B-F51293B5EDD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8" name="Picture 7" descr="A cartoon of a person wearing a headset and holding a paper&#10;&#10;Description automatically generated with medium confidence">
            <a:extLst>
              <a:ext uri="{FF2B5EF4-FFF2-40B4-BE49-F238E27FC236}">
                <a16:creationId xmlns:a16="http://schemas.microsoft.com/office/drawing/2014/main" id="{51DFEEDC-2351-63E4-354B-AC4C5C572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2" y="3829651"/>
            <a:ext cx="3695631" cy="30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Arrow function</a:t>
            </a:r>
            <a:endParaRPr lang="th-TH"/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89087" y="2137168"/>
            <a:ext cx="8411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Shorthand to define function in Javascript</a:t>
            </a:r>
          </a:p>
        </p:txBody>
      </p:sp>
      <p:pic>
        <p:nvPicPr>
          <p:cNvPr id="3" name="รูปภาพ 3">
            <a:extLst>
              <a:ext uri="{FF2B5EF4-FFF2-40B4-BE49-F238E27FC236}">
                <a16:creationId xmlns:a16="http://schemas.microsoft.com/office/drawing/2014/main" id="{1D14D23C-E1EA-27C2-5030-C86785AC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14" y="3001838"/>
            <a:ext cx="5671293" cy="31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9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A8AC39CF-ECE4-6C8E-320C-A3F07954EFBE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212E9B68-2CF5-8EF9-0354-BA940FBF3A1C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066A3F69-813F-E47C-2BC7-D762AA878AA7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26B02BD-6464-2C41-8036-328D303A9A9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5382EA7B-2263-8470-C557-D57B4F7B5BDF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97BD3173-AB1E-053C-EFD5-70E3364569B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B784A9D1-DF4B-DFB2-8B64-1035944AB1E9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74FD2A3-05C9-20B3-E84E-8F2EA15F2759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A8D2047-428F-D9BE-9E82-89F35CEE9BA3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err="1">
                <a:solidFill>
                  <a:srgbClr val="242725"/>
                </a:solidFill>
                <a:latin typeface="Inter Bold"/>
                <a:ea typeface="Inter Bold"/>
              </a:rPr>
              <a:t>forEach</a:t>
            </a: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(</a:t>
            </a:r>
            <a:r>
              <a:rPr lang="en-US" sz="5000" err="1">
                <a:solidFill>
                  <a:srgbClr val="242725"/>
                </a:solidFill>
                <a:latin typeface="Inter Bold"/>
                <a:ea typeface="Inter Bold"/>
              </a:rPr>
              <a:t>fx</a:t>
            </a: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63231" y="2101595"/>
            <a:ext cx="8045467" cy="4821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Loop throught array by calling to function in each loop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`fx` is function which can has parameter (elem, index, arr)</a:t>
            </a:r>
          </a:p>
          <a:p>
            <a:pPr marL="1257300" lvl="2" indent="-3429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elem: current accessed element</a:t>
            </a:r>
          </a:p>
          <a:p>
            <a:pPr marL="1257300" lvl="2" indent="-3429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index: current index</a:t>
            </a:r>
          </a:p>
          <a:p>
            <a:pPr marL="1257300" lvl="2" indent="-3429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arr: array itself</a:t>
            </a:r>
          </a:p>
          <a:p>
            <a:pPr marL="1257300" lvl="2" indent="-342900">
              <a:spcBef>
                <a:spcPts val="2000"/>
              </a:spcBef>
              <a:buFont typeface="Arial"/>
              <a:buChar char="•"/>
            </a:pPr>
            <a:endParaRPr lang="th-TH" sz="2800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3250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map(</a:t>
            </a:r>
            <a:r>
              <a:rPr lang="en-US" sz="5000" err="1">
                <a:solidFill>
                  <a:srgbClr val="242725"/>
                </a:solidFill>
                <a:latin typeface="Inter Bold"/>
                <a:ea typeface="Inter Bold"/>
              </a:rPr>
              <a:t>fx</a:t>
            </a: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838200" y="2166956"/>
            <a:ext cx="7374410" cy="34472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Loop throught array, call passing function then create new array from function result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+mn-lt"/>
              </a:rPr>
              <a:t>Parameter is mostly same as forEach()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634C53EA-C3C1-3F90-C370-A93E6148D1A9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CC42A1F3-DE4D-51D3-C4CE-0E7A428DBE6F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2AD77E0A-7853-CC8F-B1D2-5600C5A50031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3AA511-A8A6-4C48-2641-A07B5482EF1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A2F1B25E-4656-103F-4D01-BE8E9EB7477A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8588809-0AF8-66EF-031B-CD50000660C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D3C048D7-1011-D03A-28EC-62FF2C16BDDE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A202425-7AA8-D386-CD5A-BDC50B424B4F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AA05823-A6ED-58A7-E0C1-E0F49F500FE7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2866757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57298658-A238-5887-F355-958C27FF5B91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F7A4B30-971C-D3A9-8E56-55F13E1E4BD6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44E6696C-B7AC-0293-8164-514F94835339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C63FD54-44E3-72DA-0247-B8BEED7CE21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BD52AE45-8755-B10F-0949-608BE4C0C3E1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5828B37-211D-6822-2961-EB56F83F807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746A10D1-35D7-F0ED-C6FA-9DEC99E306D7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0FAEA4-1593-4E5D-71E3-157A9F914573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A72ACEC-5F8F-0187-2B7C-6A0CEC2AAFD1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filter(</a:t>
            </a:r>
            <a:r>
              <a:rPr lang="en-US" sz="5000" err="1">
                <a:solidFill>
                  <a:srgbClr val="242725"/>
                </a:solidFill>
                <a:latin typeface="Inter Bold"/>
                <a:ea typeface="Inter Bold"/>
              </a:rPr>
              <a:t>fx</a:t>
            </a: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537291" y="2126411"/>
            <a:ext cx="8045467" cy="43011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342900">
              <a:lnSpc>
                <a:spcPct val="150000"/>
              </a:lnSpc>
              <a:spcBef>
                <a:spcPts val="1500"/>
              </a:spcBef>
              <a:buFont typeface="Arial,Sans-Serif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Loop throught array, </a:t>
            </a:r>
            <a:b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call passing </a:t>
            </a:r>
            <a:r>
              <a:rPr lang="th-TH" sz="2800" u="sng">
                <a:latin typeface="Inter" panose="020B0604020202020204" charset="0"/>
                <a:ea typeface="Inter" panose="020B0604020202020204" charset="0"/>
                <a:cs typeface="Cordia New"/>
              </a:rPr>
              <a:t>testing function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  <a:t>,</a:t>
            </a:r>
            <a:br>
              <a:rPr lang="en-US" sz="2800">
                <a:latin typeface="Inter" panose="020B0604020202020204" charset="0"/>
                <a:ea typeface="Inter" panose="020B0604020202020204" charset="0"/>
                <a:cs typeface="Cordia New"/>
              </a:rPr>
            </a:b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return new array of element which</a:t>
            </a:r>
            <a:r>
              <a:rPr lang="th-TH" sz="2800" u="sng">
                <a:latin typeface="Inter" panose="020B0604020202020204" charset="0"/>
                <a:ea typeface="Inter" panose="020B0604020202020204" charset="0"/>
                <a:cs typeface="Cordia New"/>
              </a:rPr>
              <a:t> testing function</a:t>
            </a: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 return TRUE</a:t>
            </a:r>
          </a:p>
          <a:p>
            <a:pPr marL="914400" lvl="1" indent="-342900">
              <a:lnSpc>
                <a:spcPct val="150000"/>
              </a:lnSpc>
              <a:spcBef>
                <a:spcPts val="1500"/>
              </a:spcBef>
              <a:buFont typeface="Arial,Sans-Serif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Parameter is mostly same as forEach()</a:t>
            </a:r>
          </a:p>
          <a:p>
            <a:pPr marL="914400" lvl="1" indent="-342900">
              <a:lnSpc>
                <a:spcPct val="150000"/>
              </a:lnSpc>
              <a:spcBef>
                <a:spcPts val="1500"/>
              </a:spcBef>
              <a:buFont typeface="Arial,Sans-Serif"/>
              <a:buChar char="•"/>
            </a:pPr>
            <a:endParaRPr lang="th-TH" sz="2800">
              <a:latin typeface="Inter" panose="020B0604020202020204" charset="0"/>
              <a:ea typeface="Inter" panose="020B060402020202020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49389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01E4A5DD-2739-8744-FC26-BB2E6A36EE5E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27ACED9-5EC0-D7D5-5F50-386BAA656E2E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C34FE854-4B04-675B-42E7-CB4107F04E08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B23E880-A8B9-E786-E4DB-58CF74A2825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31A7BE7A-ACF3-5C9C-0A94-3C0A024E046B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86BFC48E-B500-BC7B-7D70-0331B4F2DDC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90FE8272-71E9-AAC1-95CC-4ADCAE08B9EA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48D0DB3-318A-CAD5-0154-8687D99568BF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9F62EEB-F879-6F0E-57F0-6BFCCF10BB9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202991" y="991874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Quiz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999402" y="2214185"/>
            <a:ext cx="7374410" cy="48859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spcBef>
                <a:spcPts val="1500"/>
              </a:spcBef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From Input Array [1, 2, 3, 4, 5]</a:t>
            </a:r>
          </a:p>
          <a:p>
            <a:pPr lvl="1">
              <a:spcBef>
                <a:spcPts val="1500"/>
              </a:spcBef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Write code to return array</a:t>
            </a:r>
          </a:p>
          <a:p>
            <a:pPr marL="1371600" lvl="2" indent="-457200">
              <a:spcBef>
                <a:spcPts val="1500"/>
              </a:spcBef>
              <a:buAutoNum type="arabicPeriod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Return [10, 20, 30, 40, 50]</a:t>
            </a:r>
          </a:p>
          <a:p>
            <a:pPr marL="1371600" lvl="2" indent="-457200">
              <a:spcBef>
                <a:spcPts val="1500"/>
              </a:spcBef>
              <a:buAutoNum type="arabicPeriod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Return [10, 21, 32, 43, 54]</a:t>
            </a:r>
          </a:p>
          <a:p>
            <a:pPr marL="1371600" lvl="2" indent="-457200">
              <a:spcBef>
                <a:spcPts val="1500"/>
              </a:spcBef>
              <a:buAutoNum type="arabicPeriod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Return [10, 2, 30, 4, 50]</a:t>
            </a:r>
          </a:p>
          <a:p>
            <a:pPr marL="1371600" lvl="2" indent="-457200">
              <a:spcBef>
                <a:spcPts val="1500"/>
              </a:spcBef>
              <a:buAutoNum type="arabicPeriod"/>
            </a:pPr>
            <a:r>
              <a:rPr lang="th-TH" sz="2800">
                <a:latin typeface="Inter Bold" panose="020B0604020202020204" charset="0"/>
                <a:ea typeface="Inter Bold" panose="020B0604020202020204" charset="0"/>
                <a:cs typeface="Cordia New"/>
              </a:rPr>
              <a:t>Return [2, 4]</a:t>
            </a:r>
          </a:p>
          <a:p>
            <a:pPr marL="1371600" lvl="2" indent="-457200">
              <a:spcBef>
                <a:spcPts val="1500"/>
              </a:spcBef>
              <a:buAutoNum type="arabicPeriod"/>
            </a:pPr>
            <a:endParaRPr lang="th-TH" sz="2800">
              <a:latin typeface="Inter Bold" panose="020B0604020202020204" charset="0"/>
              <a:ea typeface="Inter Bold" panose="020B0604020202020204" charset="0"/>
              <a:cs typeface="Cordia New"/>
            </a:endParaRPr>
          </a:p>
          <a:p>
            <a:pPr lvl="1">
              <a:spcBef>
                <a:spcPts val="1500"/>
              </a:spcBef>
            </a:pPr>
            <a:endParaRPr lang="th-TH" sz="2800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31553D38-7F1D-22D1-D734-10496AD7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14713" y="1194535"/>
            <a:ext cx="506655" cy="4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5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Object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853630" y="2190041"/>
            <a:ext cx="7374410" cy="2362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Construct object</a:t>
            </a:r>
            <a:endParaRPr lang="th-TH" sz="2000">
              <a:latin typeface="Inter" panose="020B0604020202020204" charset="0"/>
              <a:ea typeface="Inter" panose="020B0604020202020204" charset="0"/>
              <a:cs typeface="Cordia New" panose="020B0304020202020204" pitchFamily="34" charset="-34"/>
            </a:endParaRP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Accessing / Modify object property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Remove object property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7000D417-006B-7ECD-98A9-790CC3A59FD2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B5B1C3EC-D14B-ACFE-2DAA-7428F09D269A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DF278FE3-C035-80AF-CF5C-D186B2C2B8E7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A02DE31-53D6-B970-0AD6-98C5DB47753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8D02725F-C730-810F-1D19-14BFFF7F3F16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A1BBAB7-5D53-7AD5-6591-BEE6476509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6D46A555-9EE9-AB14-BD8E-5411A7F79A30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5694348-C78E-85AD-522C-B2960DA4AB4A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D0DC19F-184A-F69E-3644-F50490D1FA35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75482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3A7E88F0-A45F-4CC4-219A-AF2A717FB2ED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EA2F4935-53F5-B915-1632-6632D328202A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175416F8-539E-0E65-E713-3AD9FC0076DF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8CD2B1E-5468-FB19-55A9-C0979DEDB88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8814F521-D176-992B-9AFE-A68620909ADD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4774F11-FD6C-F2F3-217C-BDEC63F372D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ADD7A472-3274-C00D-3D7D-199736B48C3D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3F9563F-8515-1B5A-CF81-B1E929A314E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899AB2-0708-A8C7-FC86-5B9850BD0159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95F83A-36FD-9659-6BAE-6A87DC57591F}"/>
              </a:ext>
            </a:extLst>
          </p:cNvPr>
          <p:cNvSpPr txBox="1"/>
          <p:nvPr/>
        </p:nvSpPr>
        <p:spPr>
          <a:xfrm>
            <a:off x="771872" y="2268245"/>
            <a:ext cx="8045467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Javascript + Type + More stuff...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Keyword `interface`</a:t>
            </a:r>
            <a:endParaRPr lang="th-TH" sz="2000">
              <a:latin typeface="Inter" panose="020B0604020202020204" charset="0"/>
              <a:ea typeface="Inter" panose="020B0604020202020204" charset="0"/>
              <a:cs typeface="Cordia New"/>
            </a:endParaRP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/>
              <a:buChar char="•"/>
            </a:pPr>
            <a:r>
              <a:rPr lang="th-TH" sz="2800">
                <a:latin typeface="Inter" panose="020B0604020202020204" charset="0"/>
                <a:ea typeface="Inter" panose="020B0604020202020204" charset="0"/>
                <a:cs typeface="Cordia New"/>
              </a:rPr>
              <a:t>Can test typescript via command line</a:t>
            </a:r>
          </a:p>
          <a:p>
            <a:pPr lvl="1">
              <a:lnSpc>
                <a:spcPct val="150000"/>
              </a:lnSpc>
              <a:spcBef>
                <a:spcPts val="1500"/>
              </a:spcBef>
            </a:pPr>
            <a:endParaRPr lang="th-TH" sz="2800">
              <a:latin typeface="Inter" panose="020B0604020202020204" charset="0"/>
              <a:ea typeface="Inter" panose="020B0604020202020204" charset="0"/>
              <a:cs typeface="Cordia New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Typescript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22487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7A455BC0-F7EC-D89D-8C39-6F488DD3BBF1}"/>
              </a:ext>
            </a:extLst>
          </p:cNvPr>
          <p:cNvGrpSpPr/>
          <p:nvPr/>
        </p:nvGrpSpPr>
        <p:grpSpPr>
          <a:xfrm>
            <a:off x="381127" y="4117612"/>
            <a:ext cx="884442" cy="844038"/>
            <a:chOff x="214840" y="209944"/>
            <a:chExt cx="2436442" cy="2379361"/>
          </a:xfrm>
          <a:solidFill>
            <a:srgbClr val="FEC8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50A70EF-B081-724E-9157-82BB29D1DA29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2331AC2-ED53-492B-1486-E633331AF0D1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" name="Group 2"/>
          <p:cNvGrpSpPr/>
          <p:nvPr/>
        </p:nvGrpSpPr>
        <p:grpSpPr>
          <a:xfrm>
            <a:off x="3120516" y="1663619"/>
            <a:ext cx="3512568" cy="35125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66800" y="3050646"/>
            <a:ext cx="7859692" cy="84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 b="1" i="0">
                <a:solidFill>
                  <a:srgbClr val="000000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Basic React</a:t>
            </a:r>
            <a:endParaRPr lang="en-US" sz="7200" b="1">
              <a:solidFill>
                <a:srgbClr val="242725"/>
              </a:solidFill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91189-0261-004D-CBCD-9B34B014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90971" y="2525647"/>
            <a:ext cx="463879" cy="449541"/>
          </a:xfrm>
          <a:prstGeom prst="rect">
            <a:avLst/>
          </a:prstGeo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621984A3-59AC-9F5C-BC6A-C74C44EF7C72}"/>
              </a:ext>
            </a:extLst>
          </p:cNvPr>
          <p:cNvGrpSpPr/>
          <p:nvPr/>
        </p:nvGrpSpPr>
        <p:grpSpPr>
          <a:xfrm>
            <a:off x="7703275" y="610210"/>
            <a:ext cx="884442" cy="844038"/>
            <a:chOff x="214840" y="209944"/>
            <a:chExt cx="2436442" cy="2379361"/>
          </a:xfrm>
          <a:solidFill>
            <a:srgbClr val="FEC800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F0B632-DF44-6A17-C5CD-6916F780F5CE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7B2C109-FA67-245C-B83C-F7E186340005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9589EE6A-F99B-5937-7733-58B9952B5352}"/>
              </a:ext>
            </a:extLst>
          </p:cNvPr>
          <p:cNvGrpSpPr/>
          <p:nvPr/>
        </p:nvGrpSpPr>
        <p:grpSpPr>
          <a:xfrm>
            <a:off x="534915" y="-1688938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D6C5D09-FE3A-287C-CC3B-27D5DA61F9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92680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3">
            <a:extLst>
              <a:ext uri="{FF2B5EF4-FFF2-40B4-BE49-F238E27FC236}">
                <a16:creationId xmlns:a16="http://schemas.microsoft.com/office/drawing/2014/main" id="{2E034B7C-DB1E-AEBF-37A8-9BBBE37B3ED8}"/>
              </a:ext>
            </a:extLst>
          </p:cNvPr>
          <p:cNvGrpSpPr/>
          <p:nvPr/>
        </p:nvGrpSpPr>
        <p:grpSpPr>
          <a:xfrm>
            <a:off x="5410200" y="5210080"/>
            <a:ext cx="4006653" cy="4006653"/>
            <a:chOff x="0" y="0"/>
            <a:chExt cx="6350000" cy="6350000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EE87B9CE-D289-59E5-6533-AB50710D99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242725"/>
                </a:solidFill>
                <a:latin typeface="Inter Bold"/>
              </a:rPr>
              <a:t>Let’s Start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2574006"/>
            <a:ext cx="8473440" cy="3293394"/>
            <a:chOff x="0" y="-38100"/>
            <a:chExt cx="5696098" cy="31904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spc="16">
                  <a:solidFill>
                    <a:srgbClr val="242725"/>
                  </a:solidFill>
                  <a:latin typeface="Inter Bold"/>
                </a:rPr>
                <a:t>First, create new project.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4659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2800">
                  <a:solidFill>
                    <a:srgbClr val="242725"/>
                  </a:solidFill>
                  <a:latin typeface="Inter"/>
                </a:rPr>
                <a:t> create </a:t>
              </a: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vite@latest</a:t>
              </a:r>
              <a:endParaRPr lang="en-US" sz="2800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4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spc="16">
                  <a:solidFill>
                    <a:srgbClr val="242725"/>
                  </a:solidFill>
                  <a:latin typeface="Inter Bold"/>
                </a:rPr>
                <a:t>Create new project by using typescript.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5"/>
              <a:ext cx="5696098" cy="967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2800">
                  <a:solidFill>
                    <a:srgbClr val="242725"/>
                  </a:solidFill>
                  <a:latin typeface="Inter"/>
                </a:rPr>
                <a:t> create </a:t>
              </a: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vite@latest</a:t>
              </a:r>
              <a:r>
                <a:rPr lang="en-US" sz="2800">
                  <a:solidFill>
                    <a:srgbClr val="242725"/>
                  </a:solidFill>
                  <a:latin typeface="Inter"/>
                </a:rPr>
                <a:t> {project-name}-- --template react-</a:t>
              </a: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ts</a:t>
              </a:r>
              <a:endParaRPr lang="en-US" sz="2800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5EBD52AA-B3AD-A55E-E17D-ACEE730D3504}"/>
              </a:ext>
            </a:extLst>
          </p:cNvPr>
          <p:cNvGrpSpPr/>
          <p:nvPr/>
        </p:nvGrpSpPr>
        <p:grpSpPr>
          <a:xfrm>
            <a:off x="9052296" y="3401075"/>
            <a:ext cx="991739" cy="991739"/>
            <a:chOff x="0" y="0"/>
            <a:chExt cx="6350000" cy="6350000"/>
          </a:xfrm>
          <a:solidFill>
            <a:srgbClr val="FEC800"/>
          </a:solidFill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8E1A9206-1F72-E742-12A2-0513EDE16DF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198B153B-3BC4-3427-A564-EFF9BA876C90}"/>
              </a:ext>
            </a:extLst>
          </p:cNvPr>
          <p:cNvGrpSpPr/>
          <p:nvPr/>
        </p:nvGrpSpPr>
        <p:grpSpPr>
          <a:xfrm>
            <a:off x="9416854" y="5032327"/>
            <a:ext cx="617209" cy="617209"/>
            <a:chOff x="0" y="0"/>
            <a:chExt cx="6350000" cy="6350000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5D2E30ED-DFD2-F29A-1BB6-42DA5F28A4B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135824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>
            <a:extLst>
              <a:ext uri="{FF2B5EF4-FFF2-40B4-BE49-F238E27FC236}">
                <a16:creationId xmlns:a16="http://schemas.microsoft.com/office/drawing/2014/main" id="{CD748FD0-29B4-3526-AE91-525A56259E08}"/>
              </a:ext>
            </a:extLst>
          </p:cNvPr>
          <p:cNvGrpSpPr/>
          <p:nvPr/>
        </p:nvGrpSpPr>
        <p:grpSpPr>
          <a:xfrm>
            <a:off x="7283264" y="915585"/>
            <a:ext cx="884442" cy="844038"/>
            <a:chOff x="214840" y="209944"/>
            <a:chExt cx="2436442" cy="2379361"/>
          </a:xfrm>
          <a:solidFill>
            <a:srgbClr val="FEC8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6C0B1B6-125C-95B7-BA98-88B0F8CD469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8943D0-758A-AA2A-6E2B-879E8931338C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" name="Group 2"/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" name="TextBox 5"/>
          <p:cNvSpPr txBox="1"/>
          <p:nvPr/>
        </p:nvSpPr>
        <p:spPr>
          <a:xfrm>
            <a:off x="228600" y="724376"/>
            <a:ext cx="9296400" cy="1491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i="0">
                <a:solidFill>
                  <a:srgbClr val="000000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Prerequisites/Tools/</a:t>
            </a:r>
            <a:br>
              <a:rPr lang="en-US" sz="4800" b="1" i="0">
                <a:solidFill>
                  <a:srgbClr val="000000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</a:br>
            <a:r>
              <a:rPr lang="en-US" sz="4800" b="1" i="0">
                <a:solidFill>
                  <a:srgbClr val="000000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Environments</a:t>
            </a:r>
            <a:endParaRPr lang="en-US" sz="4800" b="1">
              <a:solidFill>
                <a:srgbClr val="242725"/>
              </a:solidFill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3DAE12D-04ED-8E29-2186-EC1E34495490}"/>
              </a:ext>
            </a:extLst>
          </p:cNvPr>
          <p:cNvSpPr txBox="1"/>
          <p:nvPr/>
        </p:nvSpPr>
        <p:spPr>
          <a:xfrm>
            <a:off x="4066720" y="2716908"/>
            <a:ext cx="5059680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500" spc="16">
                <a:solidFill>
                  <a:srgbClr val="242725"/>
                </a:solidFill>
                <a:latin typeface="Inter Bold"/>
              </a:rPr>
              <a:t>NodeJS – v.16.15.0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500" spc="16">
                <a:solidFill>
                  <a:srgbClr val="242725"/>
                </a:solidFill>
                <a:latin typeface="Inter Bold"/>
              </a:rPr>
              <a:t>NPM 8.5.5 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500" spc="16">
                <a:solidFill>
                  <a:srgbClr val="242725"/>
                </a:solidFill>
                <a:latin typeface="Inter Bold"/>
              </a:rPr>
              <a:t>VS Code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500" spc="16">
                <a:solidFill>
                  <a:srgbClr val="242725"/>
                </a:solidFill>
                <a:latin typeface="Inter Bold"/>
              </a:rPr>
              <a:t>Git (optional)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500" spc="16">
                <a:solidFill>
                  <a:srgbClr val="242725"/>
                </a:solidFill>
                <a:latin typeface="Inter Bold"/>
              </a:rPr>
              <a:t>Postman (optional)</a:t>
            </a:r>
          </a:p>
          <a:p>
            <a:pPr>
              <a:spcBef>
                <a:spcPct val="0"/>
              </a:spcBef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  <a:p>
            <a:pPr>
              <a:spcBef>
                <a:spcPct val="0"/>
              </a:spcBef>
            </a:pPr>
            <a:endParaRPr lang="en-US" sz="2500" spc="16">
              <a:solidFill>
                <a:srgbClr val="242725"/>
              </a:solidFill>
              <a:latin typeface="Inter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54CD6BE-5D03-3D6A-1775-DB1F60837078}"/>
              </a:ext>
            </a:extLst>
          </p:cNvPr>
          <p:cNvGrpSpPr/>
          <p:nvPr/>
        </p:nvGrpSpPr>
        <p:grpSpPr>
          <a:xfrm>
            <a:off x="7476102" y="-1325518"/>
            <a:ext cx="3300596" cy="3315390"/>
            <a:chOff x="14167" y="0"/>
            <a:chExt cx="6321665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DBEEA43-92B7-7C82-5216-F40FF687AE1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EFEDC781-2DB9-5585-DCDE-80BEFA3C163F}"/>
              </a:ext>
            </a:extLst>
          </p:cNvPr>
          <p:cNvGrpSpPr/>
          <p:nvPr/>
        </p:nvGrpSpPr>
        <p:grpSpPr>
          <a:xfrm>
            <a:off x="-915949" y="4343416"/>
            <a:ext cx="4563322" cy="4163718"/>
            <a:chOff x="14167" y="0"/>
            <a:chExt cx="6321665" cy="63500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913A02D-324C-8A2C-4F93-2BB82B89317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4" name="AutoShape 16">
            <a:extLst>
              <a:ext uri="{FF2B5EF4-FFF2-40B4-BE49-F238E27FC236}">
                <a16:creationId xmlns:a16="http://schemas.microsoft.com/office/drawing/2014/main" id="{A75075E4-F75B-3CB8-F76B-1FAFE319FE03}"/>
              </a:ext>
            </a:extLst>
          </p:cNvPr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6" name="Picture 5" descr="A picture containing clipart, clothing, drawing, cartoon&#10;&#10;Description automatically generated">
            <a:extLst>
              <a:ext uri="{FF2B5EF4-FFF2-40B4-BE49-F238E27FC236}">
                <a16:creationId xmlns:a16="http://schemas.microsoft.com/office/drawing/2014/main" id="{18A33BC7-6AF5-5D2B-C099-01370C1A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0949"/>
            <a:ext cx="1869132" cy="52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23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Next Step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2534442"/>
            <a:ext cx="8473440" cy="3180557"/>
            <a:chOff x="0" y="-38100"/>
            <a:chExt cx="5696098" cy="24864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spc="16">
                  <a:solidFill>
                    <a:srgbClr val="242725"/>
                  </a:solidFill>
                  <a:latin typeface="Inter Bold"/>
                </a:rPr>
                <a:t>Go to project and install package.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9968"/>
              <a:ext cx="5696098" cy="785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>
                  <a:solidFill>
                    <a:srgbClr val="242725"/>
                  </a:solidFill>
                  <a:latin typeface="Inter"/>
                </a:rPr>
                <a:t>cd {project-name}</a:t>
              </a:r>
            </a:p>
            <a:p>
              <a:pPr>
                <a:spcBef>
                  <a:spcPct val="0"/>
                </a:spcBef>
              </a:pP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2800">
                  <a:solidFill>
                    <a:srgbClr val="242725"/>
                  </a:solidFill>
                  <a:latin typeface="Inter"/>
                </a:rPr>
                <a:t> install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2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spc="16">
                  <a:solidFill>
                    <a:srgbClr val="242725"/>
                  </a:solidFill>
                  <a:latin typeface="Inter Bold"/>
                </a:rPr>
                <a:t>After that, start project.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53597"/>
              <a:ext cx="5696098" cy="39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800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2800">
                  <a:solidFill>
                    <a:srgbClr val="242725"/>
                  </a:solidFill>
                  <a:latin typeface="Inter"/>
                </a:rPr>
                <a:t> run dev</a:t>
              </a:r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DCAD84F6-9D48-375B-0BDA-DEF94EEBDE9F}"/>
              </a:ext>
            </a:extLst>
          </p:cNvPr>
          <p:cNvGrpSpPr/>
          <p:nvPr/>
        </p:nvGrpSpPr>
        <p:grpSpPr>
          <a:xfrm>
            <a:off x="5410200" y="5210080"/>
            <a:ext cx="4006653" cy="4006653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BE67E92-2DC1-6B88-306F-148DD9695ED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C2E2943E-F792-1DF2-D8FE-9FD66FC559A3}"/>
              </a:ext>
            </a:extLst>
          </p:cNvPr>
          <p:cNvGrpSpPr/>
          <p:nvPr/>
        </p:nvGrpSpPr>
        <p:grpSpPr>
          <a:xfrm>
            <a:off x="9052296" y="3401075"/>
            <a:ext cx="991739" cy="991739"/>
            <a:chOff x="0" y="0"/>
            <a:chExt cx="6350000" cy="6350000"/>
          </a:xfrm>
          <a:solidFill>
            <a:srgbClr val="FEC800"/>
          </a:solidFill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04FCBC37-5333-01C1-AA75-12806DC4F34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8">
            <a:extLst>
              <a:ext uri="{FF2B5EF4-FFF2-40B4-BE49-F238E27FC236}">
                <a16:creationId xmlns:a16="http://schemas.microsoft.com/office/drawing/2014/main" id="{B96A3E07-95C0-E39F-66DD-B77616DABF59}"/>
              </a:ext>
            </a:extLst>
          </p:cNvPr>
          <p:cNvGrpSpPr/>
          <p:nvPr/>
        </p:nvGrpSpPr>
        <p:grpSpPr>
          <a:xfrm>
            <a:off x="9416854" y="5032327"/>
            <a:ext cx="617209" cy="617209"/>
            <a:chOff x="0" y="0"/>
            <a:chExt cx="6350000" cy="6350000"/>
          </a:xfrm>
        </p:grpSpPr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CF74CCCE-8AA0-276A-D90B-C47B5B21116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14" name="Picture 13" descr="A picture containing clothing, drawing, sketch, cartoon&#10;&#10;Description automatically generated">
            <a:extLst>
              <a:ext uri="{FF2B5EF4-FFF2-40B4-BE49-F238E27FC236}">
                <a16:creationId xmlns:a16="http://schemas.microsoft.com/office/drawing/2014/main" id="{EEBDD54E-4258-2063-645A-05F2136B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57" y="1527738"/>
            <a:ext cx="2516780" cy="54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65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>
            <a:extLst>
              <a:ext uri="{FF2B5EF4-FFF2-40B4-BE49-F238E27FC236}">
                <a16:creationId xmlns:a16="http://schemas.microsoft.com/office/drawing/2014/main" id="{9D2EB29B-6B9F-A0D5-52C9-591832ED4BD9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A1EFF4A-904A-C1E9-3730-126C2AD9440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130339FC-4B57-C025-6A18-EA1C4CB0F3E1}"/>
              </a:ext>
            </a:extLst>
          </p:cNvPr>
          <p:cNvGrpSpPr/>
          <p:nvPr/>
        </p:nvGrpSpPr>
        <p:grpSpPr>
          <a:xfrm>
            <a:off x="7474997" y="-742110"/>
            <a:ext cx="3300596" cy="3315390"/>
            <a:chOff x="14167" y="0"/>
            <a:chExt cx="6321665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5493544-6AF3-AB73-EA8F-267E60D8969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391AFB9-5162-D873-C723-1D60F15D86BE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FD950B-B82B-34E6-DE23-FB6B1E06618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65430D-C6FA-28E8-EAF8-54D556696BE2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87B242-69B8-6C2D-A584-C938E7B2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0" y="1509753"/>
            <a:ext cx="9082915" cy="4771964"/>
          </a:xfrm>
          <a:prstGeom prst="rect">
            <a:avLst/>
          </a:prstGeom>
        </p:spPr>
      </p:pic>
      <p:sp>
        <p:nvSpPr>
          <p:cNvPr id="10" name="AutoShape 16">
            <a:extLst>
              <a:ext uri="{FF2B5EF4-FFF2-40B4-BE49-F238E27FC236}">
                <a16:creationId xmlns:a16="http://schemas.microsoft.com/office/drawing/2014/main" id="{3F630773-9183-EABA-43C9-64E2C164A8CD}"/>
              </a:ext>
            </a:extLst>
          </p:cNvPr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EA27F33-CDDE-D034-B417-E5CAEC066B50}"/>
              </a:ext>
            </a:extLst>
          </p:cNvPr>
          <p:cNvSpPr txBox="1"/>
          <p:nvPr/>
        </p:nvSpPr>
        <p:spPr>
          <a:xfrm>
            <a:off x="335341" y="309611"/>
            <a:ext cx="9082915" cy="69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>
                <a:solidFill>
                  <a:srgbClr val="242725"/>
                </a:solidFill>
                <a:latin typeface="Inter Bold"/>
              </a:rPr>
              <a:t>1st time running page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88303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36D31C14-24FD-BDE6-A5BD-56805E9B0BA3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FC32D3A3-FBEF-97C8-2994-AF92987AEC4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C9C46077-6FC0-00A8-F51E-FCD32F9E7040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6FECC5A-0251-253F-9B84-853AA32395D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533993E-6DF5-DACF-0223-240B9E2C41A9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6" name="Group 8">
            <a:extLst>
              <a:ext uri="{FF2B5EF4-FFF2-40B4-BE49-F238E27FC236}">
                <a16:creationId xmlns:a16="http://schemas.microsoft.com/office/drawing/2014/main" id="{A9189CEA-29D3-AAB6-1DDD-79BC955E6304}"/>
              </a:ext>
            </a:extLst>
          </p:cNvPr>
          <p:cNvGrpSpPr/>
          <p:nvPr/>
        </p:nvGrpSpPr>
        <p:grpSpPr>
          <a:xfrm>
            <a:off x="-926175" y="5191743"/>
            <a:ext cx="3315390" cy="3315390"/>
            <a:chOff x="0" y="0"/>
            <a:chExt cx="6350000" cy="63500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EB76E10-5F1D-131A-4EFE-CFE4C2CE02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3559F3-C1A3-FEFA-2A80-8B053245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9" y="236149"/>
            <a:ext cx="9453161" cy="68429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673C07-B0AE-0BC3-B816-42DCBA943F1E}"/>
              </a:ext>
            </a:extLst>
          </p:cNvPr>
          <p:cNvCxnSpPr/>
          <p:nvPr/>
        </p:nvCxnSpPr>
        <p:spPr>
          <a:xfrm>
            <a:off x="2971800" y="304800"/>
            <a:ext cx="914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3976C7-4690-0A8A-356D-BD22530788C4}"/>
              </a:ext>
            </a:extLst>
          </p:cNvPr>
          <p:cNvCxnSpPr>
            <a:cxnSpLocks/>
          </p:cNvCxnSpPr>
          <p:nvPr/>
        </p:nvCxnSpPr>
        <p:spPr>
          <a:xfrm>
            <a:off x="1219200" y="1066800"/>
            <a:ext cx="2667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C79EE7-5F68-9344-D863-3AD68BF6B8ED}"/>
              </a:ext>
            </a:extLst>
          </p:cNvPr>
          <p:cNvCxnSpPr>
            <a:cxnSpLocks/>
          </p:cNvCxnSpPr>
          <p:nvPr/>
        </p:nvCxnSpPr>
        <p:spPr>
          <a:xfrm>
            <a:off x="3886200" y="304800"/>
            <a:ext cx="0" cy="762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A52AF-44B0-97E0-082E-F51099AF6D64}"/>
              </a:ext>
            </a:extLst>
          </p:cNvPr>
          <p:cNvCxnSpPr/>
          <p:nvPr/>
        </p:nvCxnSpPr>
        <p:spPr>
          <a:xfrm>
            <a:off x="3886200" y="6858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9DC84-1E1F-2BAA-9A0F-35E5DB5FDD64}"/>
              </a:ext>
            </a:extLst>
          </p:cNvPr>
          <p:cNvCxnSpPr>
            <a:cxnSpLocks/>
          </p:cNvCxnSpPr>
          <p:nvPr/>
        </p:nvCxnSpPr>
        <p:spPr>
          <a:xfrm>
            <a:off x="1638300" y="1219200"/>
            <a:ext cx="62103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56228B-5D53-5BE8-6AE9-0F0A0498DDB9}"/>
              </a:ext>
            </a:extLst>
          </p:cNvPr>
          <p:cNvCxnSpPr>
            <a:cxnSpLocks/>
          </p:cNvCxnSpPr>
          <p:nvPr/>
        </p:nvCxnSpPr>
        <p:spPr>
          <a:xfrm>
            <a:off x="304800" y="6629400"/>
            <a:ext cx="7543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94B2BB-11A6-CAFD-1EC6-866ED45D41C7}"/>
              </a:ext>
            </a:extLst>
          </p:cNvPr>
          <p:cNvCxnSpPr>
            <a:cxnSpLocks/>
          </p:cNvCxnSpPr>
          <p:nvPr/>
        </p:nvCxnSpPr>
        <p:spPr>
          <a:xfrm>
            <a:off x="7848600" y="1219200"/>
            <a:ext cx="0" cy="5410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1C27-70A5-C9A9-BE58-96FE8F4904F4}"/>
              </a:ext>
            </a:extLst>
          </p:cNvPr>
          <p:cNvCxnSpPr>
            <a:cxnSpLocks/>
          </p:cNvCxnSpPr>
          <p:nvPr/>
        </p:nvCxnSpPr>
        <p:spPr>
          <a:xfrm>
            <a:off x="7848600" y="4038600"/>
            <a:ext cx="533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7066CD-A77E-684A-DC8B-22081D3E9467}"/>
              </a:ext>
            </a:extLst>
          </p:cNvPr>
          <p:cNvSpPr txBox="1"/>
          <p:nvPr/>
        </p:nvSpPr>
        <p:spPr>
          <a:xfrm>
            <a:off x="5207369" y="493668"/>
            <a:ext cx="3393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Import library/component/CSS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CD530-65F6-150B-2F03-60E3DE33EDFE}"/>
              </a:ext>
            </a:extLst>
          </p:cNvPr>
          <p:cNvSpPr txBox="1"/>
          <p:nvPr/>
        </p:nvSpPr>
        <p:spPr>
          <a:xfrm>
            <a:off x="8386404" y="3718280"/>
            <a:ext cx="12971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Function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FC3CA8-6BC5-B924-E2F3-1C25BF05A621}"/>
              </a:ext>
            </a:extLst>
          </p:cNvPr>
          <p:cNvSpPr/>
          <p:nvPr/>
        </p:nvSpPr>
        <p:spPr>
          <a:xfrm>
            <a:off x="311888" y="1786269"/>
            <a:ext cx="6939184" cy="462612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8D828-F15B-78E7-5803-9B586148EDD1}"/>
              </a:ext>
            </a:extLst>
          </p:cNvPr>
          <p:cNvSpPr txBox="1"/>
          <p:nvPr/>
        </p:nvSpPr>
        <p:spPr>
          <a:xfrm>
            <a:off x="3247533" y="6099710"/>
            <a:ext cx="3917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  <a:cs typeface="Calibri"/>
              </a:rPr>
              <a:t>Return HTML Element.</a:t>
            </a:r>
          </a:p>
        </p:txBody>
      </p:sp>
    </p:spTree>
    <p:extLst>
      <p:ext uri="{BB962C8B-B14F-4D97-AF65-F5344CB8AC3E}">
        <p14:creationId xmlns:p14="http://schemas.microsoft.com/office/powerpoint/2010/main" val="2083539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2F0A471-9BF6-807D-18A6-12B37E748419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1B766AE-F5DB-2282-D992-ADF14569D77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FF22CFD-96E7-673C-ED44-8BB5EA876673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503EB2-BD63-BE33-44C1-D242D0652E94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B11CB3-11DA-E709-55C0-E0423E5EF8BE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40A4407-4F38-488A-F1AB-6FBB6F841A23}"/>
              </a:ext>
            </a:extLst>
          </p:cNvPr>
          <p:cNvGrpSpPr/>
          <p:nvPr/>
        </p:nvGrpSpPr>
        <p:grpSpPr>
          <a:xfrm>
            <a:off x="-926175" y="5191743"/>
            <a:ext cx="3315390" cy="3315390"/>
            <a:chOff x="0" y="0"/>
            <a:chExt cx="6350000" cy="635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3E1676C-CF9D-66A2-E32C-FEA3F23347B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39" y="875699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Create new component.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3A80E-3EFE-D230-110C-D5C63DD6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08" y="2069848"/>
            <a:ext cx="6780383" cy="44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56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D54293FA-D187-0728-2B7F-659626E70D10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2A34056-B7CC-2538-174C-F7125FEA778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763B75B9-5476-BB0E-92BF-3257F9CAB6F4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BDBE051-9130-5906-87CB-7E2214E78BF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F362DEE4-D9D7-9404-8BFC-E694F06454F4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A78ACF7-7732-3401-B6BE-700226B7940D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FE7B679-C91B-CE54-3DA2-F216F9650516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482676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Import and use component.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F6A50-BB8E-D228-FD71-03C3E7E6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28" y="1331536"/>
            <a:ext cx="6476624" cy="54668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55BADB-9975-9A3C-4665-9355A701F9D1}"/>
              </a:ext>
            </a:extLst>
          </p:cNvPr>
          <p:cNvCxnSpPr>
            <a:cxnSpLocks/>
          </p:cNvCxnSpPr>
          <p:nvPr/>
        </p:nvCxnSpPr>
        <p:spPr>
          <a:xfrm>
            <a:off x="2257671" y="2598208"/>
            <a:ext cx="27767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8E6689-0BF4-4F09-D77C-FAF9834BF9ED}"/>
              </a:ext>
            </a:extLst>
          </p:cNvPr>
          <p:cNvCxnSpPr>
            <a:cxnSpLocks/>
          </p:cNvCxnSpPr>
          <p:nvPr/>
        </p:nvCxnSpPr>
        <p:spPr>
          <a:xfrm flipH="1">
            <a:off x="3380673" y="5410113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2665419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B808836-02B4-9BC2-F5EC-F7E2BB7CDE00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7E8CE0A-1F52-C4C8-82B8-667C8B888F5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7C7B3EFA-8837-B00E-323B-AAD6994BC017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1567B33-9A57-A3C0-BCEA-CC2EA82C0DE7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0926D2D-A845-6007-6C1A-CB5463C0FB69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Parent/Child component.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F6A50-BB8E-D228-FD71-03C3E7E6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9" y="1921430"/>
            <a:ext cx="5818202" cy="49110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010EDB-49DA-F921-C72C-CBBEB8719853}"/>
              </a:ext>
            </a:extLst>
          </p:cNvPr>
          <p:cNvSpPr/>
          <p:nvPr/>
        </p:nvSpPr>
        <p:spPr>
          <a:xfrm>
            <a:off x="2590800" y="3733800"/>
            <a:ext cx="4876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D4E24-DC65-753A-5E7B-1DB2CB477499}"/>
              </a:ext>
            </a:extLst>
          </p:cNvPr>
          <p:cNvSpPr txBox="1"/>
          <p:nvPr/>
        </p:nvSpPr>
        <p:spPr>
          <a:xfrm>
            <a:off x="5181601" y="3392706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0000"/>
                </a:solidFill>
              </a:rPr>
              <a:t>Parent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CA431-2AAB-B732-0EC8-D964707A9E45}"/>
              </a:ext>
            </a:extLst>
          </p:cNvPr>
          <p:cNvSpPr txBox="1"/>
          <p:nvPr/>
        </p:nvSpPr>
        <p:spPr>
          <a:xfrm>
            <a:off x="4419600" y="5574408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Child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7518C-E321-04AC-21EA-1A9B1CE49A85}"/>
              </a:ext>
            </a:extLst>
          </p:cNvPr>
          <p:cNvCxnSpPr/>
          <p:nvPr/>
        </p:nvCxnSpPr>
        <p:spPr>
          <a:xfrm flipH="1">
            <a:off x="3505200" y="5791200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8">
            <a:extLst>
              <a:ext uri="{FF2B5EF4-FFF2-40B4-BE49-F238E27FC236}">
                <a16:creationId xmlns:a16="http://schemas.microsoft.com/office/drawing/2014/main" id="{2912201E-11BE-714A-3CC1-97E570EAC933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E824D05-0024-6724-5037-42BF1E74810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293674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Component.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0080" y="2152144"/>
            <a:ext cx="8564880" cy="1229272"/>
            <a:chOff x="0" y="-38100"/>
            <a:chExt cx="5757567" cy="1299714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757567" cy="3002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 spc="16">
                  <a:solidFill>
                    <a:srgbClr val="242725"/>
                  </a:solidFill>
                  <a:latin typeface="Inter Bold"/>
                </a:rPr>
                <a:t>In one component, it should return only 1 HTML element.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271"/>
              <a:ext cx="5696098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725"/>
                  </a:solidFill>
                  <a:latin typeface="Inter"/>
                </a:rPr>
                <a:t>If you need return many HTML element, you should wrap these element by use &lt;div&gt; or &lt;&gt; tag.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7DA79-5CED-D63A-5101-25B84A98417C}"/>
              </a:ext>
            </a:extLst>
          </p:cNvPr>
          <p:cNvGrpSpPr/>
          <p:nvPr/>
        </p:nvGrpSpPr>
        <p:grpSpPr>
          <a:xfrm>
            <a:off x="19455" y="3713598"/>
            <a:ext cx="3589476" cy="2280470"/>
            <a:chOff x="440271" y="3712880"/>
            <a:chExt cx="3322608" cy="2110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AC31D2-867C-DB17-C0C8-0498A6F4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71" y="3712880"/>
              <a:ext cx="3322608" cy="211092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3BD07F-C3C5-6ABB-3BE2-30D22C4CFAC2}"/>
                </a:ext>
              </a:extLst>
            </p:cNvPr>
            <p:cNvGrpSpPr/>
            <p:nvPr/>
          </p:nvGrpSpPr>
          <p:grpSpPr>
            <a:xfrm>
              <a:off x="2560160" y="4145000"/>
              <a:ext cx="914760" cy="1101960"/>
              <a:chOff x="2560160" y="4145000"/>
              <a:chExt cx="914760" cy="110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AC38BED-45A1-22E3-327C-B2AB8DD75BE1}"/>
                      </a:ext>
                    </a:extLst>
                  </p14:cNvPr>
                  <p14:cNvContentPartPr/>
                  <p14:nvPr/>
                </p14:nvContentPartPr>
                <p14:xfrm>
                  <a:off x="2570240" y="4145000"/>
                  <a:ext cx="726840" cy="1101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AC38BED-45A1-22E3-327C-B2AB8DD75BE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61909" y="4136672"/>
                    <a:ext cx="743170" cy="1118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7ADFE1E-F767-D2A4-3987-61FFBECA54B8}"/>
                      </a:ext>
                    </a:extLst>
                  </p14:cNvPr>
                  <p14:cNvContentPartPr/>
                  <p14:nvPr/>
                </p14:nvContentPartPr>
                <p14:xfrm>
                  <a:off x="2560160" y="4237520"/>
                  <a:ext cx="914760" cy="9648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7ADFE1E-F767-D2A4-3987-61FFBECA54B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51826" y="4229186"/>
                    <a:ext cx="931095" cy="98113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59D632-982F-4DF6-410C-CBD2CDA668F8}"/>
              </a:ext>
            </a:extLst>
          </p:cNvPr>
          <p:cNvGrpSpPr/>
          <p:nvPr/>
        </p:nvGrpSpPr>
        <p:grpSpPr>
          <a:xfrm>
            <a:off x="3560636" y="3713598"/>
            <a:ext cx="3221164" cy="2280470"/>
            <a:chOff x="4178258" y="2820896"/>
            <a:chExt cx="3111360" cy="2202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181EBC-6A9F-BCD5-973B-F35698D50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258" y="2820896"/>
              <a:ext cx="3111360" cy="22027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AF2553-C6F6-468B-523C-ADA5441BD583}"/>
                    </a:ext>
                  </a:extLst>
                </p14:cNvPr>
                <p14:cNvContentPartPr/>
                <p14:nvPr/>
              </p14:nvContentPartPr>
              <p14:xfrm>
                <a:off x="6093058" y="3824006"/>
                <a:ext cx="805680" cy="86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AF2553-C6F6-468B-523C-ADA5441BD5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4365" y="3815311"/>
                  <a:ext cx="822719" cy="878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014485-45AB-49A7-BE89-B6D5B5FD80FD}"/>
              </a:ext>
            </a:extLst>
          </p:cNvPr>
          <p:cNvGrpSpPr/>
          <p:nvPr/>
        </p:nvGrpSpPr>
        <p:grpSpPr>
          <a:xfrm>
            <a:off x="6708743" y="3611665"/>
            <a:ext cx="3025402" cy="2484335"/>
            <a:chOff x="6553200" y="4234862"/>
            <a:chExt cx="3025402" cy="24843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A51D45-0EE0-5B60-B4B2-26B8BAAA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200" y="4234862"/>
              <a:ext cx="3025402" cy="248433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DDCEEF-8F28-27C8-D778-E6F79C30B731}"/>
                    </a:ext>
                  </a:extLst>
                </p14:cNvPr>
                <p14:cNvContentPartPr/>
                <p14:nvPr/>
              </p14:nvContentPartPr>
              <p14:xfrm>
                <a:off x="8798240" y="5516240"/>
                <a:ext cx="547560" cy="90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DDCEEF-8F28-27C8-D778-E6F79C30B7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9240" y="5507240"/>
                  <a:ext cx="565200" cy="9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C78C39E3-8B29-52CB-F916-6258CB8F8968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D38CE66A-A576-2368-1867-6256E01FCD0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4FB943-E8F5-57E0-9D5C-45386EE1EF5F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F31C7F-35BD-0017-F998-611EDA7850E3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9DB7FCF-9C47-0F7C-0154-90C6AAEA227F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210D51E0-A59C-EAC8-5988-DF24BA75056E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2747AFBB-536D-2F05-2641-D6BB5B37B44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3234197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How to use CSS in React.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160" y="2424614"/>
            <a:ext cx="8473440" cy="380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16">
                <a:solidFill>
                  <a:srgbClr val="242725"/>
                </a:solidFill>
                <a:latin typeface="Inter Bold"/>
              </a:rPr>
              <a:t>Inline styling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16">
                <a:solidFill>
                  <a:srgbClr val="242725"/>
                </a:solidFill>
                <a:latin typeface="Inter Bold"/>
              </a:rPr>
              <a:t>JS object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16">
                <a:solidFill>
                  <a:srgbClr val="242725"/>
                </a:solidFill>
                <a:latin typeface="Inter Bold"/>
              </a:rPr>
              <a:t>CSS Stylesheet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16">
                <a:solidFill>
                  <a:srgbClr val="242725"/>
                </a:solidFill>
                <a:latin typeface="Inter Bold"/>
              </a:rPr>
              <a:t>CSS modules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spc="16">
              <a:solidFill>
                <a:srgbClr val="242725"/>
              </a:solidFill>
              <a:latin typeface="Inter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800" spc="16">
              <a:solidFill>
                <a:srgbClr val="242725"/>
              </a:solidFill>
              <a:latin typeface="Inter Bold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39C1399D-CA97-9A93-6533-6765778B8FB2}"/>
              </a:ext>
            </a:extLst>
          </p:cNvPr>
          <p:cNvGrpSpPr/>
          <p:nvPr/>
        </p:nvGrpSpPr>
        <p:grpSpPr>
          <a:xfrm>
            <a:off x="5410200" y="5210080"/>
            <a:ext cx="4006653" cy="4006653"/>
            <a:chOff x="0" y="0"/>
            <a:chExt cx="6350000" cy="63500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FB5AE08B-6751-EA22-58EA-CA3F3EE853A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703B22D8-E6D5-9F27-8421-60234A7FC29E}"/>
              </a:ext>
            </a:extLst>
          </p:cNvPr>
          <p:cNvGrpSpPr/>
          <p:nvPr/>
        </p:nvGrpSpPr>
        <p:grpSpPr>
          <a:xfrm>
            <a:off x="9052296" y="3401075"/>
            <a:ext cx="991739" cy="991739"/>
            <a:chOff x="0" y="0"/>
            <a:chExt cx="6350000" cy="6350000"/>
          </a:xfrm>
          <a:solidFill>
            <a:srgbClr val="FEC800"/>
          </a:solidFill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21C8EAE-C5D0-FA90-02D8-AADE1ACA640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218246E7-23A1-B186-5AA1-46E0487E9813}"/>
              </a:ext>
            </a:extLst>
          </p:cNvPr>
          <p:cNvGrpSpPr/>
          <p:nvPr/>
        </p:nvGrpSpPr>
        <p:grpSpPr>
          <a:xfrm>
            <a:off x="9416854" y="5032327"/>
            <a:ext cx="617209" cy="617209"/>
            <a:chOff x="0" y="0"/>
            <a:chExt cx="6350000" cy="6350000"/>
          </a:xfrm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A6CABB25-6C6F-7772-31BC-9ECE3DEB0C4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10" name="Picture 9" descr="A cartoon of a person in yellow shirt and white pants&#10;&#10;Description automatically generated with low confidence">
            <a:extLst>
              <a:ext uri="{FF2B5EF4-FFF2-40B4-BE49-F238E27FC236}">
                <a16:creationId xmlns:a16="http://schemas.microsoft.com/office/drawing/2014/main" id="{20113335-930A-1A8B-44DB-5A61D1E20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45027"/>
            <a:ext cx="2674757" cy="52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1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Inline Styling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5E0CF-FB6F-C336-CA2F-147F8239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09" y="2438400"/>
            <a:ext cx="5987181" cy="35358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AC790C-90E4-EAB3-E89A-FF4373564D88}"/>
              </a:ext>
            </a:extLst>
          </p:cNvPr>
          <p:cNvCxnSpPr>
            <a:cxnSpLocks/>
          </p:cNvCxnSpPr>
          <p:nvPr/>
        </p:nvCxnSpPr>
        <p:spPr>
          <a:xfrm>
            <a:off x="3352800" y="3352800"/>
            <a:ext cx="3505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>
            <a:extLst>
              <a:ext uri="{FF2B5EF4-FFF2-40B4-BE49-F238E27FC236}">
                <a16:creationId xmlns:a16="http://schemas.microsoft.com/office/drawing/2014/main" id="{528DB2E2-D2E0-234F-F390-89F05D86CF3B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6F51B5-A519-4742-69A4-FB1A03F7041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693F74-FBA9-F1D6-B682-FE7DE69900E0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C82CA47-A2D2-BEE7-390D-CA40EAD16B8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6D64D7-3DBB-98F3-8C26-4BA64DD2B18D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92504FCF-2C61-E6BB-1593-F987DD2B7EE2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8039CEC-800F-65A7-4E37-EB496A8C57A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</p:spTree>
    <p:extLst>
      <p:ext uri="{BB962C8B-B14F-4D97-AF65-F5344CB8AC3E}">
        <p14:creationId xmlns:p14="http://schemas.microsoft.com/office/powerpoint/2010/main" val="1487874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4B2EE66-2590-C3F6-C2C7-028C26102AC1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0E3C6BD-A71F-AF73-3CB5-8CEA401EF55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8A8CC9-A187-B3E3-4454-58CB1FC9C05E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8A9EC07-AC46-F967-4ECA-5BADC370280E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08A4B97-C9B4-4B5C-EB3F-7775B26EC4EC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9BC42E58-2ADC-60C0-E694-E840D66CF9B9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171C23F-1A6B-01D3-F4CD-03F5B1CD235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JS Object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0C668-3BF4-5CEA-650F-DA9517D1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2" y="2093505"/>
            <a:ext cx="6031435" cy="4463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4D01C-109C-4B1D-CD97-D0C58CB8FA67}"/>
              </a:ext>
            </a:extLst>
          </p:cNvPr>
          <p:cNvCxnSpPr>
            <a:cxnSpLocks/>
          </p:cNvCxnSpPr>
          <p:nvPr/>
        </p:nvCxnSpPr>
        <p:spPr>
          <a:xfrm>
            <a:off x="3429000" y="4419600"/>
            <a:ext cx="137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6BA3BB-1FA1-A404-9509-489DEA70B27C}"/>
              </a:ext>
            </a:extLst>
          </p:cNvPr>
          <p:cNvSpPr/>
          <p:nvPr/>
        </p:nvSpPr>
        <p:spPr>
          <a:xfrm>
            <a:off x="2209800" y="2362200"/>
            <a:ext cx="3505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0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person wearing a yellow shirt and white pants&#10;&#10;Description automatically generated with medium confidence">
            <a:extLst>
              <a:ext uri="{FF2B5EF4-FFF2-40B4-BE49-F238E27FC236}">
                <a16:creationId xmlns:a16="http://schemas.microsoft.com/office/drawing/2014/main" id="{AE46261C-06E1-6F65-CA2C-134B6C11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04" y="1622085"/>
            <a:ext cx="2138367" cy="540547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120516" y="1663619"/>
            <a:ext cx="3512568" cy="35125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87653" y="2654422"/>
            <a:ext cx="7859692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Intro </a:t>
            </a:r>
            <a:r>
              <a:rPr lang="en-US" sz="5000" err="1">
                <a:solidFill>
                  <a:srgbClr val="242725"/>
                </a:solidFill>
                <a:latin typeface="Inter Bold"/>
              </a:rPr>
              <a:t>Html,CSS</a:t>
            </a:r>
            <a:r>
              <a:rPr lang="en-US" sz="5000">
                <a:solidFill>
                  <a:srgbClr val="242725"/>
                </a:solidFill>
                <a:latin typeface="Inter Bold"/>
              </a:rPr>
              <a:t>, </a:t>
            </a:r>
            <a:r>
              <a:rPr lang="en-US" sz="5000" err="1">
                <a:solidFill>
                  <a:srgbClr val="242725"/>
                </a:solidFill>
                <a:latin typeface="Inter Bold"/>
              </a:rPr>
              <a:t>JavaScript,TypeScript</a:t>
            </a:r>
            <a:endParaRPr lang="en-US" sz="5000">
              <a:solidFill>
                <a:srgbClr val="242725"/>
              </a:solidFill>
              <a:latin typeface="Inter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8" name="Group 8"/>
          <p:cNvGrpSpPr/>
          <p:nvPr/>
        </p:nvGrpSpPr>
        <p:grpSpPr>
          <a:xfrm>
            <a:off x="7685834" y="496713"/>
            <a:ext cx="1553375" cy="1514194"/>
            <a:chOff x="0" y="0"/>
            <a:chExt cx="4589780" cy="4578350"/>
          </a:xfrm>
        </p:grpSpPr>
        <p:sp>
          <p:nvSpPr>
            <p:cNvPr id="9" name="Freeform 9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7950" y="5037164"/>
            <a:ext cx="1553375" cy="1514194"/>
            <a:chOff x="0" y="0"/>
            <a:chExt cx="4589780" cy="4578350"/>
          </a:xfrm>
        </p:grpSpPr>
        <p:sp>
          <p:nvSpPr>
            <p:cNvPr id="12" name="Freeform 12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</p:spTree>
    <p:extLst>
      <p:ext uri="{BB962C8B-B14F-4D97-AF65-F5344CB8AC3E}">
        <p14:creationId xmlns:p14="http://schemas.microsoft.com/office/powerpoint/2010/main" val="1445393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8EE0BF0-9B5E-93E8-DFFB-9F700F7F376E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79C7AB-FDA6-0F87-6519-62267FD1E4C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A51B6-DAA2-8779-F3E4-CE0235376695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D2EEAF-59D2-0A6C-5841-CF624B4A0E3D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BCECD4B-DD4D-FCCB-3173-45C55DCEF01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917803D8-7CD4-E140-900E-F80DF91C8409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49A640F-D9B5-C9C2-D3A8-16F73EFD011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CSS Stylesheet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F375A-8BCA-B29E-6BC3-02DAF422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415432"/>
            <a:ext cx="4115157" cy="2484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8E0EC-3CC6-B199-6232-FBEE0C7A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26" y="2415432"/>
            <a:ext cx="4435224" cy="33911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9E4A16-1EBC-E7CC-F4D3-794BF5A98FB8}"/>
              </a:ext>
            </a:extLst>
          </p:cNvPr>
          <p:cNvCxnSpPr>
            <a:cxnSpLocks/>
          </p:cNvCxnSpPr>
          <p:nvPr/>
        </p:nvCxnSpPr>
        <p:spPr>
          <a:xfrm>
            <a:off x="5410200" y="3124200"/>
            <a:ext cx="1447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114C8-E2D2-D7AC-744C-9DFA841916FC}"/>
              </a:ext>
            </a:extLst>
          </p:cNvPr>
          <p:cNvCxnSpPr>
            <a:cxnSpLocks/>
          </p:cNvCxnSpPr>
          <p:nvPr/>
        </p:nvCxnSpPr>
        <p:spPr>
          <a:xfrm>
            <a:off x="6553200" y="4038600"/>
            <a:ext cx="1219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64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49A9F93-3825-C72E-9658-BDAFE2CE7F00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ABD86AD-AD1E-15AC-CC64-CFF48C7365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DE7D59-45EB-038E-3DE9-63F26EDF488E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23A01BF-2F83-30B9-714F-19AC5BC95CB7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15F591-6A14-2237-7202-F882130329C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75437674-9648-6071-7118-AF07BCD3FCF1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F32C2B1-CE6B-49D1-60DE-7A26EF37FB7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CSS Modules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52F9B-4EB9-04F6-C0C1-ADE8A668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86813"/>
            <a:ext cx="3368332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7941D-4725-CBE9-CB6B-6F425D3F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315932"/>
            <a:ext cx="5395428" cy="33530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80EBBC-EA43-39B3-9BDC-C0B38343800C}"/>
              </a:ext>
            </a:extLst>
          </p:cNvPr>
          <p:cNvCxnSpPr>
            <a:cxnSpLocks/>
          </p:cNvCxnSpPr>
          <p:nvPr/>
        </p:nvCxnSpPr>
        <p:spPr>
          <a:xfrm>
            <a:off x="5943600" y="4953000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59470-D1BD-51B5-3F43-91955BF2CCDD}"/>
              </a:ext>
            </a:extLst>
          </p:cNvPr>
          <p:cNvCxnSpPr>
            <a:cxnSpLocks/>
          </p:cNvCxnSpPr>
          <p:nvPr/>
        </p:nvCxnSpPr>
        <p:spPr>
          <a:xfrm>
            <a:off x="4724400" y="4038600"/>
            <a:ext cx="2819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554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7A455BC0-F7EC-D89D-8C39-6F488DD3BBF1}"/>
              </a:ext>
            </a:extLst>
          </p:cNvPr>
          <p:cNvGrpSpPr/>
          <p:nvPr/>
        </p:nvGrpSpPr>
        <p:grpSpPr>
          <a:xfrm>
            <a:off x="381127" y="4117612"/>
            <a:ext cx="884442" cy="844038"/>
            <a:chOff x="214840" y="209944"/>
            <a:chExt cx="2436442" cy="2379361"/>
          </a:xfrm>
          <a:solidFill>
            <a:srgbClr val="FEC8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50A70EF-B081-724E-9157-82BB29D1DA29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2331AC2-ED53-492B-1486-E633331AF0D1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" name="Group 2"/>
          <p:cNvGrpSpPr/>
          <p:nvPr/>
        </p:nvGrpSpPr>
        <p:grpSpPr>
          <a:xfrm>
            <a:off x="3120516" y="1952246"/>
            <a:ext cx="3512568" cy="35125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76753" y="2572919"/>
            <a:ext cx="785969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000" b="1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Example code React app</a:t>
            </a:r>
            <a:endParaRPr lang="en-US" sz="7200" b="1">
              <a:solidFill>
                <a:srgbClr val="242725"/>
              </a:solidFill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91189-0261-004D-CBCD-9B34B014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17988" y="2645079"/>
            <a:ext cx="463879" cy="449541"/>
          </a:xfrm>
          <a:prstGeom prst="rect">
            <a:avLst/>
          </a:prstGeo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621984A3-59AC-9F5C-BC6A-C74C44EF7C72}"/>
              </a:ext>
            </a:extLst>
          </p:cNvPr>
          <p:cNvGrpSpPr/>
          <p:nvPr/>
        </p:nvGrpSpPr>
        <p:grpSpPr>
          <a:xfrm>
            <a:off x="7703275" y="610210"/>
            <a:ext cx="884442" cy="844038"/>
            <a:chOff x="214840" y="209944"/>
            <a:chExt cx="2436442" cy="2379361"/>
          </a:xfrm>
          <a:solidFill>
            <a:srgbClr val="FEC800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F0B632-DF44-6A17-C5CD-6916F780F5CE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7B2C109-FA67-245C-B83C-F7E186340005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9589EE6A-F99B-5937-7733-58B9952B5352}"/>
              </a:ext>
            </a:extLst>
          </p:cNvPr>
          <p:cNvGrpSpPr/>
          <p:nvPr/>
        </p:nvGrpSpPr>
        <p:grpSpPr>
          <a:xfrm>
            <a:off x="534915" y="-1688938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D6C5D09-FE3A-287C-CC3B-27D5DA61F9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415954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0516" y="1663619"/>
            <a:ext cx="3512568" cy="35125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66800" y="3050646"/>
            <a:ext cx="7859692" cy="84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 b="1" i="0">
                <a:solidFill>
                  <a:srgbClr val="000000"/>
                </a:solidFill>
                <a:effectLst/>
                <a:latin typeface="WordVisi_MSFontService"/>
              </a:rPr>
              <a:t>Nook Section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8" name="Group 8"/>
          <p:cNvGrpSpPr/>
          <p:nvPr/>
        </p:nvGrpSpPr>
        <p:grpSpPr>
          <a:xfrm>
            <a:off x="7685834" y="496713"/>
            <a:ext cx="1553375" cy="1514194"/>
            <a:chOff x="0" y="0"/>
            <a:chExt cx="4589780" cy="4578350"/>
          </a:xfrm>
        </p:grpSpPr>
        <p:sp>
          <p:nvSpPr>
            <p:cNvPr id="9" name="Freeform 9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7950" y="5037164"/>
            <a:ext cx="1553375" cy="1514194"/>
            <a:chOff x="0" y="0"/>
            <a:chExt cx="4589780" cy="4578350"/>
          </a:xfrm>
        </p:grpSpPr>
        <p:sp>
          <p:nvSpPr>
            <p:cNvPr id="12" name="Freeform 12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6A274-FC9A-1E1D-620E-44138435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63" y="4340621"/>
            <a:ext cx="2952415" cy="2307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91189-0261-004D-CBCD-9B34B014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11990" y="2504013"/>
            <a:ext cx="463879" cy="4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76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Before Start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2674233"/>
            <a:ext cx="4272073" cy="3466076"/>
            <a:chOff x="0" y="-38100"/>
            <a:chExt cx="5696098" cy="4621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1. Get the example code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271"/>
              <a:ext cx="5696098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Please clone or download the example code from </a:t>
              </a:r>
              <a:r>
                <a:rPr lang="en-US" sz="1600">
                  <a:ea typeface="+mn-lt"/>
                  <a:cs typeface="+mn-lt"/>
                  <a:hlinkClick r:id="rId2"/>
                </a:rPr>
                <a:t>https://github.com/mycostech/react-cs-cmu</a:t>
              </a: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3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2. Open in VS code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4"/>
              <a:ext cx="5696098" cy="32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>
                  <a:solidFill>
                    <a:srgbClr val="242725"/>
                  </a:solidFill>
                  <a:latin typeface="Inter"/>
                  <a:ea typeface="Inter"/>
                </a:rPr>
                <a:t>Open this folder code in VS code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13287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3. install and run in development mode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60658"/>
              <a:ext cx="5696098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Open terminal, hit command </a:t>
              </a:r>
              <a:r>
                <a:rPr lang="en-US" sz="1600" b="1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 run install 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and </a:t>
              </a:r>
              <a:r>
                <a:rPr lang="en-US" sz="1600" b="1" err="1">
                  <a:solidFill>
                    <a:srgbClr val="242725"/>
                  </a:solidFill>
                  <a:latin typeface="Inter"/>
                </a:rPr>
                <a:t>npm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 run dev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14CCD7-8854-8BEC-F15F-096CE1A3C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9529" y="3487485"/>
            <a:ext cx="2398103" cy="32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94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>
            <a:extLst>
              <a:ext uri="{FF2B5EF4-FFF2-40B4-BE49-F238E27FC236}">
                <a16:creationId xmlns:a16="http://schemas.microsoft.com/office/drawing/2014/main" id="{F1E5D4C3-1085-10B2-A4A9-1DA8C4133939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B86B811-ACA1-2760-7FAF-26358CFF79C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59EE5-EBA9-5E3F-B45D-77B2053F2221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A99570-96D4-0E91-D2FA-E3EFC43D57C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7A69021-0866-0D21-C0F3-5F3D99901C8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834282D3-551F-A098-8993-B17C781D7DAE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EF790-A0B7-1424-7F97-BE04AD5958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AE4FE24-A09A-3445-39E7-9CFBFA3B2412}"/>
              </a:ext>
            </a:extLst>
          </p:cNvPr>
          <p:cNvSpPr txBox="1"/>
          <p:nvPr/>
        </p:nvSpPr>
        <p:spPr>
          <a:xfrm>
            <a:off x="548640" y="764262"/>
            <a:ext cx="865632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latin typeface="Inter Bold" panose="020B0604020202020204" charset="0"/>
                <a:ea typeface="Inter Bold" panose="020B0604020202020204" charset="0"/>
                <a:cs typeface="+mn-lt"/>
              </a:rPr>
              <a:t>So, What next?</a:t>
            </a:r>
            <a:endParaRPr lang="en-US">
              <a:latin typeface="Inter Bold" panose="020B0604020202020204" charset="0"/>
              <a:ea typeface="Inter Bold" panose="020B0604020202020204" charset="0"/>
              <a:cs typeface="+mn-lt"/>
            </a:endParaRPr>
          </a:p>
          <a:p>
            <a:pPr algn="ctr">
              <a:lnSpc>
                <a:spcPts val="6000"/>
              </a:lnSpc>
            </a:pPr>
            <a:r>
              <a:rPr lang="en-US" sz="5000">
                <a:latin typeface="Inter Bold" panose="020B0604020202020204" charset="0"/>
                <a:ea typeface="Inter Bold" panose="020B0604020202020204" charset="0"/>
                <a:cs typeface="+mn-lt"/>
              </a:rPr>
              <a:t>From now on </a:t>
            </a:r>
            <a:endParaRPr lang="en-US">
              <a:latin typeface="Inter Bold" panose="020B0604020202020204" charset="0"/>
              <a:ea typeface="Inter Bold" panose="020B0604020202020204" charset="0"/>
              <a:cs typeface="Calibri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AFA5306-E70C-0643-D31F-0783D0AD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32" y="2669018"/>
            <a:ext cx="4917736" cy="326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29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886335" y="2203749"/>
            <a:ext cx="2999959" cy="3036523"/>
          </a:xfrm>
          <a:custGeom>
            <a:avLst/>
            <a:gdLst>
              <a:gd name="connsiteX0" fmla="*/ 6350000 w 6350000"/>
              <a:gd name="connsiteY0" fmla="*/ 3504061 h 6679010"/>
              <a:gd name="connsiteX1" fmla="*/ 3175000 w 6350000"/>
              <a:gd name="connsiteY1" fmla="*/ 6679010 h 6679010"/>
              <a:gd name="connsiteX2" fmla="*/ 0 w 6350000"/>
              <a:gd name="connsiteY2" fmla="*/ 3504061 h 6679010"/>
              <a:gd name="connsiteX3" fmla="*/ 3213711 w 6350000"/>
              <a:gd name="connsiteY3" fmla="*/ 0 h 6679010"/>
              <a:gd name="connsiteX4" fmla="*/ 6350000 w 6350000"/>
              <a:gd name="connsiteY4" fmla="*/ 3504061 h 6679010"/>
              <a:gd name="connsiteX0" fmla="*/ 6350000 w 6350000"/>
              <a:gd name="connsiteY0" fmla="*/ 3252445 h 6427394"/>
              <a:gd name="connsiteX1" fmla="*/ 3175000 w 6350000"/>
              <a:gd name="connsiteY1" fmla="*/ 6427394 h 6427394"/>
              <a:gd name="connsiteX2" fmla="*/ 0 w 6350000"/>
              <a:gd name="connsiteY2" fmla="*/ 3252445 h 6427394"/>
              <a:gd name="connsiteX3" fmla="*/ 3213711 w 6350000"/>
              <a:gd name="connsiteY3" fmla="*/ 0 h 6427394"/>
              <a:gd name="connsiteX4" fmla="*/ 6350000 w 6350000"/>
              <a:gd name="connsiteY4" fmla="*/ 3252445 h 64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0" h="6427394">
                <a:moveTo>
                  <a:pt x="6350000" y="3252445"/>
                </a:moveTo>
                <a:cubicBezTo>
                  <a:pt x="6350000" y="5005871"/>
                  <a:pt x="4928476" y="6427394"/>
                  <a:pt x="3175000" y="6427394"/>
                </a:cubicBezTo>
                <a:cubicBezTo>
                  <a:pt x="1421498" y="6427394"/>
                  <a:pt x="0" y="5005871"/>
                  <a:pt x="0" y="3252445"/>
                </a:cubicBezTo>
                <a:cubicBezTo>
                  <a:pt x="0" y="1498931"/>
                  <a:pt x="1460209" y="0"/>
                  <a:pt x="3213711" y="0"/>
                </a:cubicBezTo>
                <a:cubicBezTo>
                  <a:pt x="4967212" y="0"/>
                  <a:pt x="6350000" y="1498931"/>
                  <a:pt x="6350000" y="325244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6" name="Group 6"/>
          <p:cNvGrpSpPr/>
          <p:nvPr/>
        </p:nvGrpSpPr>
        <p:grpSpPr>
          <a:xfrm>
            <a:off x="731520" y="1223970"/>
            <a:ext cx="4590568" cy="4859289"/>
            <a:chOff x="0" y="0"/>
            <a:chExt cx="6120757" cy="647905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120757" cy="970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242725"/>
                  </a:solidFill>
                  <a:latin typeface="Inter Bold"/>
                </a:rPr>
                <a:t>Every Section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98821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Focus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46191"/>
              <a:ext cx="6120757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Everybody focuses on the demo from me no need to try to write following the demo.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50878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Practice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8248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After demo, we will do a practice, 5 mins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202934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Hint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50306"/>
              <a:ext cx="6120757" cy="728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No worry about codes, I will show all practice answer code in </a:t>
              </a:r>
              <a:r>
                <a:rPr lang="en-US" sz="1600">
                  <a:solidFill>
                    <a:srgbClr val="242725"/>
                  </a:solidFill>
                  <a:latin typeface="Inter"/>
                  <a:hlinkClick r:id="rId3"/>
                </a:rPr>
                <a:t>Pull request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 </a:t>
              </a:r>
              <a:endParaRPr lang="en-US">
                <a:solidFill>
                  <a:srgbClr val="000000"/>
                </a:solidFill>
                <a:latin typeface="Calibri"/>
                <a:ea typeface="Inter"/>
                <a:cs typeface="Calibri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277864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0612" y="948522"/>
            <a:ext cx="2097623" cy="22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1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DM Sans"/>
              </a:rPr>
              <a:t>Speaker: </a:t>
            </a:r>
            <a:r>
              <a:rPr lang="en-US" sz="1280" err="1">
                <a:solidFill>
                  <a:srgbClr val="000000"/>
                </a:solidFill>
                <a:latin typeface="DM Sans"/>
              </a:rPr>
              <a:t>NOok</a:t>
            </a:r>
            <a:endParaRPr lang="en-US" sz="1280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876800" y="2895600"/>
            <a:ext cx="4367694" cy="467042"/>
            <a:chOff x="0" y="0"/>
            <a:chExt cx="8751079" cy="11676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4974" y="158842"/>
              <a:ext cx="6968338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latin typeface="Inter"/>
                  <a:ea typeface="Inter"/>
                </a:rPr>
                <a:t>Component</a:t>
              </a:r>
              <a:endParaRPr lang="en-US" sz="200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76800" y="4102139"/>
            <a:ext cx="4367694" cy="467042"/>
            <a:chOff x="0" y="0"/>
            <a:chExt cx="8751079" cy="116760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82275" y="207675"/>
              <a:ext cx="6968338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latin typeface="Inter"/>
                  <a:ea typeface="Inter"/>
                </a:rPr>
                <a:t>State</a:t>
              </a:r>
              <a:endParaRPr lang="en-US" sz="200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76800" y="3498869"/>
            <a:ext cx="4367694" cy="467042"/>
            <a:chOff x="0" y="0"/>
            <a:chExt cx="8751079" cy="11676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82275" y="203720"/>
              <a:ext cx="8068804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latin typeface="Inter"/>
                  <a:ea typeface="Inter"/>
                </a:rPr>
                <a:t>Props</a:t>
              </a:r>
              <a:endParaRPr lang="en-US" sz="200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76800" y="4705408"/>
            <a:ext cx="4367694" cy="467042"/>
            <a:chOff x="0" y="0"/>
            <a:chExt cx="8751079" cy="116760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669575" y="196665"/>
              <a:ext cx="7189054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latin typeface="Inter"/>
                  <a:ea typeface="Inter"/>
                </a:rPr>
                <a:t>Event</a:t>
              </a:r>
              <a:endParaRPr lang="en-US" sz="200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71855" y="2895600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22"/>
          <p:cNvSpPr txBox="1"/>
          <p:nvPr/>
        </p:nvSpPr>
        <p:spPr>
          <a:xfrm>
            <a:off x="4697445" y="3006127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571855" y="4102139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5" name="TextBox 25"/>
          <p:cNvSpPr txBox="1"/>
          <p:nvPr/>
        </p:nvSpPr>
        <p:spPr>
          <a:xfrm>
            <a:off x="4692365" y="4232199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71855" y="3498869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TextBox 28"/>
          <p:cNvSpPr txBox="1"/>
          <p:nvPr/>
        </p:nvSpPr>
        <p:spPr>
          <a:xfrm>
            <a:off x="4692365" y="3617017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571855" y="4705408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1" name="TextBox 31"/>
          <p:cNvSpPr txBox="1"/>
          <p:nvPr/>
        </p:nvSpPr>
        <p:spPr>
          <a:xfrm>
            <a:off x="4687285" y="4831063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46381" y="1576864"/>
            <a:ext cx="3195313" cy="1841662"/>
            <a:chOff x="0" y="0"/>
            <a:chExt cx="7988281" cy="4604155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88281" cy="4604155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667635" y="690910"/>
              <a:ext cx="5812909" cy="12654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840">
                  <a:solidFill>
                    <a:srgbClr val="FFFFFF"/>
                  </a:solidFill>
                  <a:latin typeface="DM Sans"/>
                </a:rPr>
                <a:t> Sections</a:t>
              </a: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4161" y="2106310"/>
            <a:ext cx="1829636" cy="4884951"/>
          </a:xfrm>
          <a:prstGeom prst="rect">
            <a:avLst/>
          </a:prstGeom>
        </p:spPr>
      </p:pic>
      <p:grpSp>
        <p:nvGrpSpPr>
          <p:cNvPr id="43" name="Group 16">
            <a:extLst>
              <a:ext uri="{FF2B5EF4-FFF2-40B4-BE49-F238E27FC236}">
                <a16:creationId xmlns:a16="http://schemas.microsoft.com/office/drawing/2014/main" id="{567E18B1-7ECC-8645-ABAF-463DBC34997E}"/>
              </a:ext>
            </a:extLst>
          </p:cNvPr>
          <p:cNvGrpSpPr/>
          <p:nvPr/>
        </p:nvGrpSpPr>
        <p:grpSpPr>
          <a:xfrm>
            <a:off x="4876800" y="5308677"/>
            <a:ext cx="4367694" cy="467042"/>
            <a:chOff x="0" y="0"/>
            <a:chExt cx="8751079" cy="1167604"/>
          </a:xfrm>
        </p:grpSpPr>
        <p:grpSp>
          <p:nvGrpSpPr>
            <p:cNvPr id="44" name="Group 17">
              <a:extLst>
                <a:ext uri="{FF2B5EF4-FFF2-40B4-BE49-F238E27FC236}">
                  <a16:creationId xmlns:a16="http://schemas.microsoft.com/office/drawing/2014/main" id="{C6A5B379-DDFB-B535-B318-5626847CA4FB}"/>
                </a:ext>
              </a:extLst>
            </p:cNvPr>
            <p:cNvGrpSpPr/>
            <p:nvPr/>
          </p:nvGrpSpPr>
          <p:grpSpPr>
            <a:xfrm>
              <a:off x="0" y="0"/>
              <a:ext cx="8751079" cy="1167604"/>
              <a:chOff x="0" y="0"/>
              <a:chExt cx="14344420" cy="1913890"/>
            </a:xfrm>
          </p:grpSpPr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9B79C923-B747-3591-EB4B-183E0D0FEDC4}"/>
                  </a:ext>
                </a:extLst>
              </p:cNvPr>
              <p:cNvSpPr/>
              <p:nvPr/>
            </p:nvSpPr>
            <p:spPr>
              <a:xfrm>
                <a:off x="0" y="0"/>
                <a:ext cx="143444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4344421" h="1913890">
                    <a:moveTo>
                      <a:pt x="1421996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219960" y="0"/>
                    </a:lnTo>
                    <a:cubicBezTo>
                      <a:pt x="14288540" y="0"/>
                      <a:pt x="14344421" y="55880"/>
                      <a:pt x="14344421" y="124460"/>
                    </a:cubicBezTo>
                    <a:lnTo>
                      <a:pt x="14344421" y="1789430"/>
                    </a:lnTo>
                    <a:cubicBezTo>
                      <a:pt x="14344421" y="1858010"/>
                      <a:pt x="14288540" y="1913890"/>
                      <a:pt x="14219960" y="19138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BE8A23FC-16EB-D184-C3BE-CDD91C82E01A}"/>
                </a:ext>
              </a:extLst>
            </p:cNvPr>
            <p:cNvSpPr txBox="1"/>
            <p:nvPr/>
          </p:nvSpPr>
          <p:spPr>
            <a:xfrm>
              <a:off x="669575" y="196665"/>
              <a:ext cx="7189054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latin typeface="Inter"/>
                  <a:ea typeface="Inter"/>
                </a:rPr>
                <a:t>JSON</a:t>
              </a:r>
              <a:endParaRPr lang="en-US" sz="200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1D98D4F1-3EC0-BCAF-AECE-D1DAC532E5D8}"/>
              </a:ext>
            </a:extLst>
          </p:cNvPr>
          <p:cNvGrpSpPr/>
          <p:nvPr/>
        </p:nvGrpSpPr>
        <p:grpSpPr>
          <a:xfrm>
            <a:off x="4571855" y="5308677"/>
            <a:ext cx="467042" cy="467042"/>
            <a:chOff x="0" y="0"/>
            <a:chExt cx="1913890" cy="1913890"/>
          </a:xfrm>
          <a:solidFill>
            <a:srgbClr val="FEC800"/>
          </a:solidFill>
        </p:grpSpPr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787654E6-C60B-20EA-E859-D0B532D2DB1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9" name="TextBox 31">
            <a:extLst>
              <a:ext uri="{FF2B5EF4-FFF2-40B4-BE49-F238E27FC236}">
                <a16:creationId xmlns:a16="http://schemas.microsoft.com/office/drawing/2014/main" id="{92E3A1DC-432D-5A79-F80A-FE0868722656}"/>
              </a:ext>
            </a:extLst>
          </p:cNvPr>
          <p:cNvSpPr txBox="1"/>
          <p:nvPr/>
        </p:nvSpPr>
        <p:spPr>
          <a:xfrm>
            <a:off x="4687285" y="5434332"/>
            <a:ext cx="231102" cy="27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920">
                <a:solidFill>
                  <a:srgbClr val="FFFFFF"/>
                </a:solidFill>
                <a:latin typeface="DM Sans Bold"/>
              </a:rPr>
              <a:t>5</a:t>
            </a:r>
          </a:p>
        </p:txBody>
      </p:sp>
      <p:pic>
        <p:nvPicPr>
          <p:cNvPr id="53" name="Picture 11">
            <a:extLst>
              <a:ext uri="{FF2B5EF4-FFF2-40B4-BE49-F238E27FC236}">
                <a16:creationId xmlns:a16="http://schemas.microsoft.com/office/drawing/2014/main" id="{A9F5C045-C132-6731-CFF7-4D1192CAD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070933" y="5285278"/>
            <a:ext cx="463879" cy="4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24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731520" y="724376"/>
            <a:ext cx="5760720" cy="1538883"/>
            <a:chOff x="0" y="-9525"/>
            <a:chExt cx="6615812" cy="20518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6615812" cy="2051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242725"/>
                  </a:solidFill>
                  <a:latin typeface="Inter Bold"/>
                </a:rPr>
                <a:t>Show component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3531"/>
              <a:ext cx="6615812" cy="436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42725"/>
                  </a:solidFill>
                  <a:latin typeface="Inter"/>
                </a:rPr>
                <a:t>Good first practice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9308" y="2283920"/>
            <a:ext cx="2842572" cy="947850"/>
            <a:chOff x="0" y="-38100"/>
            <a:chExt cx="3790095" cy="12638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In </a:t>
              </a:r>
              <a:r>
                <a:rPr lang="en-US" sz="1599" spc="15" err="1">
                  <a:solidFill>
                    <a:srgbClr val="242725"/>
                  </a:solidFill>
                  <a:latin typeface="Inter Bold"/>
                </a:rPr>
                <a:t>App.tsx</a:t>
              </a:r>
              <a:endParaRPr lang="en-US" sz="1599" spc="15">
                <a:solidFill>
                  <a:srgbClr val="242725"/>
                </a:solidFill>
                <a:latin typeface="Inter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9195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81395" y="2689582"/>
            <a:ext cx="3702897" cy="2640621"/>
            <a:chOff x="0" y="-38100"/>
            <a:chExt cx="3790095" cy="352082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STEPS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195"/>
              <a:ext cx="3790095" cy="2603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1. Import a component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2. Remove old string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3. Use the component in </a:t>
              </a:r>
              <a:r>
                <a:rPr lang="en-US" sz="1599" err="1">
                  <a:solidFill>
                    <a:srgbClr val="242725"/>
                  </a:solidFill>
                  <a:latin typeface="Inter"/>
                </a:rPr>
                <a:t>App.tsx</a:t>
              </a:r>
              <a:endParaRPr lang="en-US" sz="1599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</p:grpSp>
      <p:pic>
        <p:nvPicPr>
          <p:cNvPr id="17" name="Picture 2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0946CC3-4EFA-398B-B27D-FAF2DEC5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7" y="2625817"/>
            <a:ext cx="3795549" cy="3666118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C2DA2A9-E6F5-F75B-BA7D-FC93EA28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</p:spTree>
    <p:extLst>
      <p:ext uri="{BB962C8B-B14F-4D97-AF65-F5344CB8AC3E}">
        <p14:creationId xmlns:p14="http://schemas.microsoft.com/office/powerpoint/2010/main" val="2532686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834282D3-551F-A098-8993-B17C781D7DAE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EF790-A0B7-1424-7F97-BE04AD5958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F1E5D4C3-1085-10B2-A4A9-1DA8C4133939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B86B811-ACA1-2760-7FAF-26358CFF79C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59EE5-EBA9-5E3F-B45D-77B2053F2221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A99570-96D4-0E91-D2FA-E3EFC43D57C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7A69021-0866-0D21-C0F3-5F3D99901C8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" name="Group 3"/>
          <p:cNvGrpSpPr/>
          <p:nvPr/>
        </p:nvGrpSpPr>
        <p:grpSpPr>
          <a:xfrm>
            <a:off x="914399" y="2210393"/>
            <a:ext cx="8290560" cy="2215154"/>
            <a:chOff x="0" y="509270"/>
            <a:chExt cx="5696098" cy="2080361"/>
          </a:xfrm>
        </p:grpSpPr>
        <p:sp>
          <p:nvSpPr>
            <p:cNvPr id="5" name="TextBox 5"/>
            <p:cNvSpPr txBox="1"/>
            <p:nvPr/>
          </p:nvSpPr>
          <p:spPr>
            <a:xfrm>
              <a:off x="3909087" y="509270"/>
              <a:ext cx="1787011" cy="404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2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 spc="16">
                <a:solidFill>
                  <a:srgbClr val="242725"/>
                </a:solidFill>
                <a:latin typeface="Inter Bold"/>
                <a:ea typeface="Inte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4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BF1D3-0660-483D-8AD3-661987B46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529" y="759928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>
                <a:latin typeface="Inter Bold" panose="020B0604020202020204" charset="0"/>
                <a:ea typeface="Inter Bold" panose="020B0604020202020204" charset="0"/>
                <a:cs typeface="Calibri"/>
              </a:rPr>
              <a:t>Show be like</a:t>
            </a:r>
            <a:endParaRPr lang="en-US" sz="5400"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D7B04DB-E642-E955-80A9-828D3002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 one: Component</a:t>
            </a:r>
          </a:p>
        </p:txBody>
      </p:sp>
      <p:pic>
        <p:nvPicPr>
          <p:cNvPr id="24" name="Picture 24" descr="Diagram&#10;&#10;Description automatically generated">
            <a:extLst>
              <a:ext uri="{FF2B5EF4-FFF2-40B4-BE49-F238E27FC236}">
                <a16:creationId xmlns:a16="http://schemas.microsoft.com/office/drawing/2014/main" id="{7FF66D64-BFB3-2DE3-FA03-299CB90F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35"/>
          <a:stretch/>
        </p:blipFill>
        <p:spPr>
          <a:xfrm>
            <a:off x="2424818" y="2124828"/>
            <a:ext cx="4903964" cy="29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1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725924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HTML/CSS</a:t>
            </a:r>
            <a:endParaRPr lang="en-US" sz="5000">
              <a:solidFill>
                <a:srgbClr val="242725"/>
              </a:solidFill>
              <a:latin typeface="Inter Bold"/>
              <a:ea typeface="Inter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6058435" y="3552199"/>
            <a:ext cx="3531511" cy="3474956"/>
            <a:chOff x="14167" y="0"/>
            <a:chExt cx="6321665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20" name="Picture 19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0514CCD7-8854-8BEC-F15F-096CE1A3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3" y="4108843"/>
            <a:ext cx="2861094" cy="2873040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640742" y="1825878"/>
            <a:ext cx="7180083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  <a:cs typeface="Cordia New"/>
              </a:rPr>
              <a:t>What is HTML?</a:t>
            </a:r>
          </a:p>
          <a:p>
            <a:pPr marL="285750" indent="-28575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  <a:cs typeface="Cordia New"/>
              </a:rPr>
              <a:t>HTML Document Structure</a:t>
            </a:r>
          </a:p>
          <a:p>
            <a:pPr marL="285750" indent="-28575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  <a:cs typeface="Cordia New"/>
              </a:rPr>
              <a:t>Example HTML tags</a:t>
            </a:r>
          </a:p>
          <a:p>
            <a:pPr marL="914400" lvl="1" indent="-457200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th-TH" sz="2800">
                <a:solidFill>
                  <a:srgbClr val="242725"/>
                </a:solidFill>
                <a:latin typeface="Inter" panose="020B0604020202020204" charset="0"/>
                <a:ea typeface="Inter" panose="020B0604020202020204" charset="0"/>
                <a:cs typeface="Cordia New"/>
              </a:rPr>
              <a:t>Headings and Paragraphs</a:t>
            </a:r>
          </a:p>
          <a:p>
            <a:pPr marL="914400" lvl="1" indent="-457200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th-TH" sz="2800">
                <a:solidFill>
                  <a:srgbClr val="242725"/>
                </a:solidFill>
                <a:latin typeface="Inter" panose="020B0604020202020204" charset="0"/>
                <a:ea typeface="Inter" panose="020B0604020202020204" charset="0"/>
                <a:cs typeface="Cordia New"/>
              </a:rPr>
              <a:t>Text formatting</a:t>
            </a:r>
          </a:p>
          <a:p>
            <a:pPr marL="914400" lvl="1" indent="-457200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th-TH" sz="2800">
                <a:solidFill>
                  <a:srgbClr val="242725"/>
                </a:solidFill>
                <a:latin typeface="Inter" panose="020B0604020202020204" charset="0"/>
                <a:ea typeface="Inter" panose="020B0604020202020204" charset="0"/>
                <a:cs typeface="Cordia New"/>
              </a:rPr>
              <a:t>Links / Image</a:t>
            </a:r>
          </a:p>
          <a:p>
            <a:pPr marL="285750" indent="-28575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  <a:cs typeface="Cordia New"/>
              </a:rPr>
              <a:t>What is CSS?</a:t>
            </a:r>
          </a:p>
          <a:p>
            <a:pPr marL="285750" indent="-285750">
              <a:spcBef>
                <a:spcPts val="1500"/>
              </a:spcBef>
              <a:buFont typeface="Arial"/>
              <a:buChar char="•"/>
            </a:pPr>
            <a:r>
              <a:rPr lang="th-TH" sz="2800" b="1">
                <a:solidFill>
                  <a:srgbClr val="242725"/>
                </a:solidFill>
                <a:latin typeface="Inter Bold" panose="020B0604020202020204" charset="0"/>
                <a:ea typeface="Inter Bold" panose="020B0604020202020204" charset="0"/>
                <a:cs typeface="Cordia New"/>
              </a:rPr>
              <a:t>Applying CSS in HTML document</a:t>
            </a:r>
          </a:p>
          <a:p>
            <a:pPr marL="742950" lvl="1" indent="-285750">
              <a:spcBef>
                <a:spcPts val="1500"/>
              </a:spcBef>
              <a:buFont typeface="Arial"/>
              <a:buChar char="•"/>
            </a:pPr>
            <a:endParaRPr lang="th-TH" sz="2800" b="1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2051517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6720" y="618893"/>
            <a:ext cx="763524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Recaps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6" name="Freeform 6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-926175" y="5191743"/>
            <a:ext cx="3315390" cy="331539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397318" y="2591500"/>
            <a:ext cx="3784599" cy="2733829"/>
            <a:chOff x="0" y="-38100"/>
            <a:chExt cx="4041145" cy="36451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1857"/>
              <a:ext cx="4041145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Statement code, procedure section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6122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61178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JSX syntax, after return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76054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605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Inline style</a:t>
              </a:r>
            </a:p>
          </p:txBody>
        </p:sp>
      </p:grp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2300C7-B2D5-5B93-0359-A623E2A9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pic>
        <p:nvPicPr>
          <p:cNvPr id="20" name="Picture 1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7043679-5253-22C9-EE9A-7A2C7F8C9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573897"/>
            <a:ext cx="3300596" cy="45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0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7201" y="1223970"/>
            <a:ext cx="5560612" cy="4867259"/>
            <a:chOff x="0" y="0"/>
            <a:chExt cx="6120757" cy="648967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120757" cy="189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2400">
                  <a:solidFill>
                    <a:srgbClr val="242725"/>
                  </a:solidFill>
                  <a:latin typeface="Inter Bold"/>
                </a:rPr>
                <a:t>Challenge: Show your name and age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98821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Step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46191"/>
              <a:ext cx="6120757" cy="739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Create a component name: </a:t>
              </a:r>
              <a:r>
                <a:rPr lang="en-US" sz="1599" b="1" err="1">
                  <a:solidFill>
                    <a:srgbClr val="242725"/>
                  </a:solidFill>
                  <a:latin typeface="Inter"/>
                </a:rPr>
                <a:t>ShowNameAndAge.tsx</a:t>
              </a:r>
              <a:endParaRPr lang="en-US" sz="1599" b="1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50878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Step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8248"/>
              <a:ext cx="6120757" cy="739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Show name and age, can use any html tag</a:t>
              </a:r>
            </a:p>
            <a:p>
              <a:pPr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202934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Step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50305"/>
              <a:ext cx="6120757" cy="739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Import this component and use in </a:t>
              </a:r>
              <a:r>
                <a:rPr lang="en-US" sz="1600" err="1">
                  <a:solidFill>
                    <a:srgbClr val="242725"/>
                  </a:solidFill>
                  <a:latin typeface="Inter"/>
                </a:rPr>
                <a:t>App.tsx</a:t>
              </a:r>
              <a:endParaRPr lang="en-US" sz="1600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7" name="Picture 20" descr="Text&#10;&#10;Description automatically generated">
            <a:extLst>
              <a:ext uri="{FF2B5EF4-FFF2-40B4-BE49-F238E27FC236}">
                <a16:creationId xmlns:a16="http://schemas.microsoft.com/office/drawing/2014/main" id="{63275A6C-55AF-7C60-3870-377CFD02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744" y="2677258"/>
            <a:ext cx="3857625" cy="2124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</p:spTree>
    <p:extLst>
      <p:ext uri="{BB962C8B-B14F-4D97-AF65-F5344CB8AC3E}">
        <p14:creationId xmlns:p14="http://schemas.microsoft.com/office/powerpoint/2010/main" val="103937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7201" y="1223970"/>
            <a:ext cx="5560612" cy="4854737"/>
            <a:chOff x="0" y="0"/>
            <a:chExt cx="6120757" cy="647298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120757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2400">
                  <a:solidFill>
                    <a:srgbClr val="242725"/>
                  </a:solidFill>
                  <a:latin typeface="Inter Bold"/>
                </a:rPr>
                <a:t>Tips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98821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Naming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46191"/>
              <a:ext cx="6120757" cy="1098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Naming a component and file names with Capitalize, Pascal Case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50878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Default Export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8248"/>
              <a:ext cx="6120757" cy="1098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We can name any import component from Export default but usually use the same name.</a:t>
              </a:r>
            </a:p>
            <a:p>
              <a:pPr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202934"/>
              <a:ext cx="612075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Less is Good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50306"/>
              <a:ext cx="6120757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Prefer many components, one component does one thing, better than many lines of codes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65EE7AE-6170-7D62-B41A-5C3EF17EACE5}"/>
              </a:ext>
            </a:extLst>
          </p:cNvPr>
          <p:cNvSpPr/>
          <p:nvPr/>
        </p:nvSpPr>
        <p:spPr>
          <a:xfrm>
            <a:off x="5886335" y="2203749"/>
            <a:ext cx="2999959" cy="3036523"/>
          </a:xfrm>
          <a:custGeom>
            <a:avLst/>
            <a:gdLst>
              <a:gd name="connsiteX0" fmla="*/ 6350000 w 6350000"/>
              <a:gd name="connsiteY0" fmla="*/ 3504061 h 6679010"/>
              <a:gd name="connsiteX1" fmla="*/ 3175000 w 6350000"/>
              <a:gd name="connsiteY1" fmla="*/ 6679010 h 6679010"/>
              <a:gd name="connsiteX2" fmla="*/ 0 w 6350000"/>
              <a:gd name="connsiteY2" fmla="*/ 3504061 h 6679010"/>
              <a:gd name="connsiteX3" fmla="*/ 3213711 w 6350000"/>
              <a:gd name="connsiteY3" fmla="*/ 0 h 6679010"/>
              <a:gd name="connsiteX4" fmla="*/ 6350000 w 6350000"/>
              <a:gd name="connsiteY4" fmla="*/ 3504061 h 6679010"/>
              <a:gd name="connsiteX0" fmla="*/ 6350000 w 6350000"/>
              <a:gd name="connsiteY0" fmla="*/ 3252445 h 6427394"/>
              <a:gd name="connsiteX1" fmla="*/ 3175000 w 6350000"/>
              <a:gd name="connsiteY1" fmla="*/ 6427394 h 6427394"/>
              <a:gd name="connsiteX2" fmla="*/ 0 w 6350000"/>
              <a:gd name="connsiteY2" fmla="*/ 3252445 h 6427394"/>
              <a:gd name="connsiteX3" fmla="*/ 3213711 w 6350000"/>
              <a:gd name="connsiteY3" fmla="*/ 0 h 6427394"/>
              <a:gd name="connsiteX4" fmla="*/ 6350000 w 6350000"/>
              <a:gd name="connsiteY4" fmla="*/ 3252445 h 64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0" h="6427394">
                <a:moveTo>
                  <a:pt x="6350000" y="3252445"/>
                </a:moveTo>
                <a:cubicBezTo>
                  <a:pt x="6350000" y="5005871"/>
                  <a:pt x="4928476" y="6427394"/>
                  <a:pt x="3175000" y="6427394"/>
                </a:cubicBezTo>
                <a:cubicBezTo>
                  <a:pt x="1421498" y="6427394"/>
                  <a:pt x="0" y="5005871"/>
                  <a:pt x="0" y="3252445"/>
                </a:cubicBezTo>
                <a:cubicBezTo>
                  <a:pt x="0" y="1498931"/>
                  <a:pt x="1460209" y="0"/>
                  <a:pt x="3213711" y="0"/>
                </a:cubicBezTo>
                <a:cubicBezTo>
                  <a:pt x="4967212" y="0"/>
                  <a:pt x="6350000" y="1498931"/>
                  <a:pt x="6350000" y="325244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53864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10774" y="278834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2400">
                <a:solidFill>
                  <a:srgbClr val="242725"/>
                </a:solidFill>
                <a:latin typeface="Inter Bold"/>
              </a:rPr>
              <a:t>React: World of Components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BD657A65-0E32-9C96-9A34-44242E18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73" y="1434834"/>
            <a:ext cx="8350750" cy="39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10774" y="278834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2400">
                <a:solidFill>
                  <a:srgbClr val="242725"/>
                </a:solidFill>
                <a:latin typeface="Inter Bold"/>
              </a:rPr>
              <a:t>React: World of Components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pic>
        <p:nvPicPr>
          <p:cNvPr id="4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2586B23-5DFA-76A0-B26A-1A0623C9A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64" y="1736350"/>
            <a:ext cx="4389312" cy="38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2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433054" y="488301"/>
            <a:ext cx="5560612" cy="69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3600" b="1">
                <a:solidFill>
                  <a:srgbClr val="242725"/>
                </a:solidFill>
                <a:latin typeface="Inter Bold"/>
              </a:rPr>
              <a:t>Web Screen Size?</a:t>
            </a:r>
            <a:endParaRPr lang="en-US" sz="3600" b="1"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23416C-A366-EEB3-8689-A75D4CE2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04" y="1682383"/>
            <a:ext cx="5600942" cy="34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8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7787" y="2176746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pic>
        <p:nvPicPr>
          <p:cNvPr id="26" name="Picture 26" descr="Chart&#10;&#10;Description automatically generated">
            <a:extLst>
              <a:ext uri="{FF2B5EF4-FFF2-40B4-BE49-F238E27FC236}">
                <a16:creationId xmlns:a16="http://schemas.microsoft.com/office/drawing/2014/main" id="{D633DD08-2708-71C9-7226-F28A74B5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39" y="327006"/>
            <a:ext cx="7556389" cy="1895989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654B0D2C-6060-44D8-A1F3-4591C3C3D4DD}"/>
              </a:ext>
            </a:extLst>
          </p:cNvPr>
          <p:cNvSpPr txBox="1"/>
          <p:nvPr/>
        </p:nvSpPr>
        <p:spPr>
          <a:xfrm>
            <a:off x="667827" y="2952516"/>
            <a:ext cx="5560612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Each breakpoint (a key) matches with a fixed screen width (a value):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 err="1">
                <a:ea typeface="+mn-lt"/>
                <a:cs typeface="+mn-lt"/>
              </a:rPr>
              <a:t>xs</a:t>
            </a:r>
            <a:r>
              <a:rPr lang="en-US">
                <a:ea typeface="+mn-lt"/>
                <a:cs typeface="+mn-lt"/>
              </a:rPr>
              <a:t>, extra-small: 0px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sm</a:t>
            </a:r>
            <a:r>
              <a:rPr lang="en-US">
                <a:ea typeface="+mn-lt"/>
                <a:cs typeface="+mn-lt"/>
              </a:rPr>
              <a:t>, small: 600px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md</a:t>
            </a:r>
            <a:r>
              <a:rPr lang="en-US">
                <a:ea typeface="+mn-lt"/>
                <a:cs typeface="+mn-lt"/>
              </a:rPr>
              <a:t>, medium: 900px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lg</a:t>
            </a:r>
            <a:r>
              <a:rPr lang="en-US">
                <a:ea typeface="+mn-lt"/>
                <a:cs typeface="+mn-lt"/>
              </a:rPr>
              <a:t>, large: 1200px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xl</a:t>
            </a:r>
            <a:r>
              <a:rPr lang="en-US">
                <a:ea typeface="+mn-lt"/>
                <a:cs typeface="+mn-lt"/>
              </a:rPr>
              <a:t>, extra-large: 1536px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ACBFDF-3FAF-7F8B-44A4-0947305F2FC5}"/>
              </a:ext>
            </a:extLst>
          </p:cNvPr>
          <p:cNvSpPr txBox="1"/>
          <p:nvPr/>
        </p:nvSpPr>
        <p:spPr>
          <a:xfrm>
            <a:off x="668929" y="2346128"/>
            <a:ext cx="5560612" cy="10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>
                <a:solidFill>
                  <a:srgbClr val="242725"/>
                </a:solidFill>
                <a:latin typeface="Inter Bold"/>
              </a:rPr>
              <a:t>Default breakpoints</a:t>
            </a:r>
          </a:p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905135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11221" y="740220"/>
            <a:ext cx="5560612" cy="142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2400">
                <a:solidFill>
                  <a:srgbClr val="242725"/>
                </a:solidFill>
                <a:latin typeface="Inter Bold"/>
              </a:rPr>
              <a:t>Our Best component design Framework</a:t>
            </a:r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0F404-708D-8712-ADCC-BCEE2336ACB6}"/>
              </a:ext>
            </a:extLst>
          </p:cNvPr>
          <p:cNvSpPr txBox="1"/>
          <p:nvPr/>
        </p:nvSpPr>
        <p:spPr>
          <a:xfrm>
            <a:off x="2969397" y="2952731"/>
            <a:ext cx="45328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2"/>
              </a:rPr>
              <a:t>https://mui.com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421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7787" y="2176746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54B0D2C-6060-44D8-A1F3-4591C3C3D4DD}"/>
              </a:ext>
            </a:extLst>
          </p:cNvPr>
          <p:cNvSpPr txBox="1"/>
          <p:nvPr/>
        </p:nvSpPr>
        <p:spPr>
          <a:xfrm>
            <a:off x="868969" y="2497301"/>
            <a:ext cx="556061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ACBFDF-3FAF-7F8B-44A4-0947305F2FC5}"/>
              </a:ext>
            </a:extLst>
          </p:cNvPr>
          <p:cNvSpPr txBox="1"/>
          <p:nvPr/>
        </p:nvSpPr>
        <p:spPr>
          <a:xfrm>
            <a:off x="764207" y="705236"/>
            <a:ext cx="5560612" cy="10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>
                <a:solidFill>
                  <a:srgbClr val="242725"/>
                </a:solidFill>
                <a:latin typeface="Inter Bold"/>
              </a:rPr>
              <a:t>Start Material App</a:t>
            </a:r>
            <a:endParaRPr lang="en-US"/>
          </a:p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1B10FC2-2124-315D-3F03-129CCA71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4" y="1720168"/>
            <a:ext cx="5459563" cy="33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2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7787" y="2176746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54B0D2C-6060-44D8-A1F3-4591C3C3D4DD}"/>
              </a:ext>
            </a:extLst>
          </p:cNvPr>
          <p:cNvSpPr txBox="1"/>
          <p:nvPr/>
        </p:nvSpPr>
        <p:spPr>
          <a:xfrm>
            <a:off x="868969" y="2497301"/>
            <a:ext cx="556061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ACBFDF-3FAF-7F8B-44A4-0947305F2FC5}"/>
              </a:ext>
            </a:extLst>
          </p:cNvPr>
          <p:cNvSpPr txBox="1"/>
          <p:nvPr/>
        </p:nvSpPr>
        <p:spPr>
          <a:xfrm>
            <a:off x="2036739" y="2439154"/>
            <a:ext cx="5560612" cy="264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>
                <a:solidFill>
                  <a:srgbClr val="242725"/>
                </a:solidFill>
                <a:latin typeface="Inter Bold"/>
                <a:ea typeface="Inter Bold"/>
              </a:rPr>
              <a:t>Design System: </a:t>
            </a:r>
            <a:endParaRPr lang="en-US" sz="32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  <a:p>
            <a:pPr algn="ctr"/>
            <a:endParaRPr lang="en-US" sz="3200">
              <a:solidFill>
                <a:srgbClr val="242725"/>
              </a:solidFill>
              <a:latin typeface="Inter Bold"/>
              <a:ea typeface="Inter Bold"/>
            </a:endParaRPr>
          </a:p>
          <a:p>
            <a:pPr algn="ctr"/>
            <a:r>
              <a:rPr lang="en-US" sz="3200">
                <a:solidFill>
                  <a:srgbClr val="242725"/>
                </a:solidFill>
                <a:latin typeface="Inter Bold"/>
                <a:ea typeface="Inter Bold"/>
              </a:rPr>
              <a:t>Grid?</a:t>
            </a:r>
            <a:endParaRPr lang="en-US" sz="3200">
              <a:cs typeface="Calibri"/>
            </a:endParaRPr>
          </a:p>
          <a:p>
            <a:pPr algn="ctr"/>
            <a:endParaRPr lang="en-US" sz="32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  <a:p>
            <a:pPr algn="ctr">
              <a:lnSpc>
                <a:spcPts val="5999"/>
              </a:lnSpc>
            </a:pPr>
            <a:endParaRPr lang="en-US" sz="3200">
              <a:solidFill>
                <a:srgbClr val="242725"/>
              </a:solidFill>
              <a:latin typeface="Inter Bold"/>
              <a:ea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9439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What is HTML?</a:t>
            </a:r>
            <a:endParaRPr lang="th-TH"/>
          </a:p>
        </p:txBody>
      </p: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228600" y="3066793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2428494" y="2182534"/>
            <a:ext cx="6934568" cy="4821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3200" b="1">
                <a:latin typeface="Inter Bold" panose="020B0604020202020204" charset="0"/>
                <a:ea typeface="Inter Bold" panose="020B0604020202020204" charset="0"/>
                <a:cs typeface="+mn-lt"/>
              </a:rPr>
              <a:t>HyperText Markup Language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3200" b="1">
                <a:latin typeface="Inter Bold" panose="020B0604020202020204" charset="0"/>
                <a:ea typeface="Inter Bold" panose="020B0604020202020204" charset="0"/>
                <a:cs typeface="Cordia New"/>
              </a:rPr>
              <a:t>Language to define layout, content for website</a:t>
            </a:r>
          </a:p>
          <a:p>
            <a:pPr marL="800100" lvl="1" indent="-342900">
              <a:spcBef>
                <a:spcPts val="2000"/>
              </a:spcBef>
              <a:buFont typeface="Arial"/>
              <a:buChar char="•"/>
            </a:pPr>
            <a:r>
              <a:rPr lang="th-TH" sz="3200" b="1">
                <a:latin typeface="Inter Bold" panose="020B0604020202020204" charset="0"/>
                <a:ea typeface="Inter Bold" panose="020B0604020202020204" charset="0"/>
                <a:cs typeface="Cordia New"/>
              </a:rPr>
              <a:t>Important terms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3200">
                <a:latin typeface="Inter" panose="020B0604020202020204" charset="0"/>
                <a:ea typeface="Inter" panose="020B0604020202020204" charset="0"/>
                <a:cs typeface="Cordia New"/>
              </a:rPr>
              <a:t>Element / Tag</a:t>
            </a:r>
          </a:p>
          <a:p>
            <a:pPr marL="1371600" lvl="2" indent="-45720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th-TH" sz="3200">
                <a:latin typeface="Inter" panose="020B0604020202020204" charset="0"/>
                <a:ea typeface="Inter" panose="020B0604020202020204" charset="0"/>
                <a:cs typeface="Cordia New"/>
              </a:rPr>
              <a:t>Attribute</a:t>
            </a:r>
          </a:p>
          <a:p>
            <a:pPr lvl="2">
              <a:spcBef>
                <a:spcPts val="2000"/>
              </a:spcBef>
            </a:pPr>
            <a:endParaRPr lang="th-TH" sz="3200" b="1">
              <a:latin typeface="Inter Bold" panose="020B0604020202020204" charset="0"/>
              <a:ea typeface="Inter Bold" panose="020B0604020202020204" charset="0"/>
              <a:cs typeface="Cordia New"/>
            </a:endParaRPr>
          </a:p>
        </p:txBody>
      </p:sp>
      <p:pic>
        <p:nvPicPr>
          <p:cNvPr id="4" name="Picture 3" descr="A cartoon of a person wearing a yellow shirt and white pants&#10;&#10;Description automatically generated with medium confidence">
            <a:extLst>
              <a:ext uri="{FF2B5EF4-FFF2-40B4-BE49-F238E27FC236}">
                <a16:creationId xmlns:a16="http://schemas.microsoft.com/office/drawing/2014/main" id="{6D06C087-6C0B-A3F8-A219-163A111E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2085"/>
            <a:ext cx="2138367" cy="54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03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7787" y="2176746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54B0D2C-6060-44D8-A1F3-4591C3C3D4DD}"/>
              </a:ext>
            </a:extLst>
          </p:cNvPr>
          <p:cNvSpPr txBox="1"/>
          <p:nvPr/>
        </p:nvSpPr>
        <p:spPr>
          <a:xfrm>
            <a:off x="868969" y="2497301"/>
            <a:ext cx="556061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ACBFDF-3FAF-7F8B-44A4-0947305F2FC5}"/>
              </a:ext>
            </a:extLst>
          </p:cNvPr>
          <p:cNvSpPr txBox="1"/>
          <p:nvPr/>
        </p:nvSpPr>
        <p:spPr>
          <a:xfrm>
            <a:off x="764207" y="705236"/>
            <a:ext cx="5560612" cy="13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>
                <a:solidFill>
                  <a:srgbClr val="242725"/>
                </a:solidFill>
                <a:latin typeface="Inter Bold"/>
                <a:ea typeface="Inter Bold"/>
              </a:rPr>
              <a:t>Basic grid</a:t>
            </a:r>
            <a:endParaRPr lang="en-US"/>
          </a:p>
          <a:p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A8A5596-4CA0-0C00-071D-9C6464878E56}"/>
              </a:ext>
            </a:extLst>
          </p:cNvPr>
          <p:cNvSpPr txBox="1"/>
          <p:nvPr/>
        </p:nvSpPr>
        <p:spPr>
          <a:xfrm>
            <a:off x="763104" y="1481007"/>
            <a:ext cx="556061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Column widths are integer values between 1 and 12; they apply at any breakpoint and indicate how many columns are occupied by the component.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2363BE8-8852-5BDC-79B8-88291268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9" y="2824719"/>
            <a:ext cx="7508681" cy="152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87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5372" y="-1363251"/>
            <a:ext cx="2726502" cy="27265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7787" y="2176746"/>
            <a:ext cx="5560612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90177" y="1085633"/>
            <a:ext cx="555236" cy="555236"/>
            <a:chOff x="0" y="0"/>
            <a:chExt cx="6350000" cy="6350000"/>
          </a:xfrm>
          <a:solidFill>
            <a:srgbClr val="FEC800"/>
          </a:solidFill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5542661" y="6115340"/>
            <a:ext cx="2726502" cy="272650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48623" y="5515034"/>
            <a:ext cx="288106" cy="288106"/>
            <a:chOff x="0" y="0"/>
            <a:chExt cx="6350000" cy="635000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8817891" y="1552759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2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5968726" y="5515034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4" name="Freeform 24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Footer Placeholder 14">
            <a:extLst>
              <a:ext uri="{FF2B5EF4-FFF2-40B4-BE49-F238E27FC236}">
                <a16:creationId xmlns:a16="http://schemas.microsoft.com/office/drawing/2014/main" id="{30A47C44-4FFD-32A3-F358-F672739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One: Component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54B0D2C-6060-44D8-A1F3-4591C3C3D4DD}"/>
              </a:ext>
            </a:extLst>
          </p:cNvPr>
          <p:cNvSpPr txBox="1"/>
          <p:nvPr/>
        </p:nvSpPr>
        <p:spPr>
          <a:xfrm>
            <a:off x="868969" y="2497301"/>
            <a:ext cx="556061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ACBFDF-3FAF-7F8B-44A4-0947305F2FC5}"/>
              </a:ext>
            </a:extLst>
          </p:cNvPr>
          <p:cNvSpPr txBox="1"/>
          <p:nvPr/>
        </p:nvSpPr>
        <p:spPr>
          <a:xfrm>
            <a:off x="764207" y="705236"/>
            <a:ext cx="5560612" cy="1388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>
                <a:solidFill>
                  <a:srgbClr val="242725"/>
                </a:solidFill>
                <a:latin typeface="Inter Bold"/>
                <a:ea typeface="Inter Bold"/>
              </a:rPr>
              <a:t>Basic grid</a:t>
            </a:r>
            <a:endParaRPr lang="en-US"/>
          </a:p>
          <a:p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3FB95A0-974C-8EF5-BE12-3A97C599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76" y="1463690"/>
            <a:ext cx="3813975" cy="353267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4E9A22B-0C07-2BF7-EEE3-DBCFC78142FB}"/>
              </a:ext>
            </a:extLst>
          </p:cNvPr>
          <p:cNvSpPr txBox="1"/>
          <p:nvPr/>
        </p:nvSpPr>
        <p:spPr>
          <a:xfrm>
            <a:off x="1713035" y="5512867"/>
            <a:ext cx="3867901" cy="1388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>
                <a:solidFill>
                  <a:srgbClr val="242725"/>
                </a:solidFill>
                <a:latin typeface="Inter Bold"/>
                <a:ea typeface="Inter Bold"/>
              </a:rPr>
              <a:t>Responsive?</a:t>
            </a:r>
            <a:endParaRPr lang="en-US"/>
          </a:p>
          <a:p>
            <a:endParaRPr lang="en-US" sz="2400">
              <a:solidFill>
                <a:srgbClr val="242725"/>
              </a:solidFill>
              <a:latin typeface="Inter Bold"/>
              <a:ea typeface="Inter Bold"/>
              <a:cs typeface="Calibri"/>
            </a:endParaRPr>
          </a:p>
          <a:p>
            <a:pPr>
              <a:lnSpc>
                <a:spcPts val="5999"/>
              </a:lnSpc>
            </a:pPr>
            <a:endParaRPr lang="en-US" sz="2400">
              <a:solidFill>
                <a:srgbClr val="242725"/>
              </a:solidFill>
              <a:latin typeface="Inter Bold"/>
              <a:ea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012998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770216"/>
            <a:ext cx="651052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Section Two: Props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94606" y="5189121"/>
            <a:ext cx="4227474" cy="1234663"/>
            <a:chOff x="0" y="-38100"/>
            <a:chExt cx="5636632" cy="16462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636632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What is Props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270"/>
              <a:ext cx="5636632" cy="1098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"props" are a way to pass data from parent to child components.</a:t>
              </a:r>
            </a:p>
            <a:p>
              <a:pPr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4533" y="3656437"/>
            <a:ext cx="2705804" cy="27058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794606" y="3199689"/>
            <a:ext cx="1927311" cy="655905"/>
            <a:chOff x="0" y="-38100"/>
            <a:chExt cx="2569748" cy="8745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256974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Short for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89935"/>
              <a:ext cx="256974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properties</a:t>
              </a: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94769" y="3199689"/>
            <a:ext cx="1927311" cy="655905"/>
            <a:chOff x="0" y="-38100"/>
            <a:chExt cx="2569748" cy="8745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256974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Rule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89935"/>
              <a:ext cx="256974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cannot be changed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01517" y="2849871"/>
            <a:ext cx="1699292" cy="1656431"/>
            <a:chOff x="0" y="0"/>
            <a:chExt cx="4589780" cy="4578350"/>
          </a:xfrm>
          <a:solidFill>
            <a:srgbClr val="FEC800"/>
          </a:solidFill>
        </p:grpSpPr>
        <p:sp>
          <p:nvSpPr>
            <p:cNvPr id="17" name="Freeform 17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8" name="Freeform 18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9" name="AutoShape 19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39B6C4-A66B-D8B8-D30A-811020C2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552" y="3437480"/>
            <a:ext cx="3695631" cy="2762514"/>
          </a:xfrm>
          <a:prstGeom prst="rect">
            <a:avLst/>
          </a:prstGeom>
        </p:spPr>
      </p:pic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0A64FD87-6401-3125-34B7-7D6C91A5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1663175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1154301"/>
            <a:ext cx="763524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Example passing Props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6" name="Freeform 6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-926175" y="5191743"/>
            <a:ext cx="3315390" cy="331539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86401" y="3422319"/>
            <a:ext cx="3384992" cy="2733829"/>
            <a:chOff x="0" y="-38100"/>
            <a:chExt cx="4041145" cy="36451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1857"/>
              <a:ext cx="4041145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Declare interface of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6122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61179"/>
              <a:ext cx="4041145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Declare a variable for use in component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76054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605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Use the </a:t>
              </a:r>
              <a:r>
                <a:rPr lang="en-US" sz="1600" b="1" err="1">
                  <a:solidFill>
                    <a:srgbClr val="242725"/>
                  </a:solidFill>
                  <a:latin typeface="Inter"/>
                </a:rPr>
                <a:t>countryName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in JSX 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57FD26-88A9-F6B3-D0A9-BF177E07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60" y="3555015"/>
            <a:ext cx="4440437" cy="2583526"/>
          </a:xfrm>
          <a:prstGeom prst="rect">
            <a:avLst/>
          </a:prstGeom>
        </p:spPr>
      </p:pic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2300C7-B2D5-5B93-0359-A623E2A9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1862332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>
            <a:extLst>
              <a:ext uri="{FF2B5EF4-FFF2-40B4-BE49-F238E27FC236}">
                <a16:creationId xmlns:a16="http://schemas.microsoft.com/office/drawing/2014/main" id="{F1E5D4C3-1085-10B2-A4A9-1DA8C4133939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B86B811-ACA1-2760-7FAF-26358CFF79C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59EE5-EBA9-5E3F-B45D-77B2053F2221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A99570-96D4-0E91-D2FA-E3EFC43D57C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7A69021-0866-0D21-C0F3-5F3D99901C8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834282D3-551F-A098-8993-B17C781D7DAE}"/>
              </a:ext>
            </a:extLst>
          </p:cNvPr>
          <p:cNvGrpSpPr/>
          <p:nvPr/>
        </p:nvGrpSpPr>
        <p:grpSpPr>
          <a:xfrm>
            <a:off x="-926176" y="4343416"/>
            <a:ext cx="4583776" cy="4163718"/>
            <a:chOff x="0" y="0"/>
            <a:chExt cx="6350000" cy="63500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EF790-A0B7-1424-7F97-BE04AD5958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914399" y="2210393"/>
            <a:ext cx="8290560" cy="2215154"/>
            <a:chOff x="0" y="509270"/>
            <a:chExt cx="5696098" cy="2080361"/>
          </a:xfrm>
        </p:grpSpPr>
        <p:sp>
          <p:nvSpPr>
            <p:cNvPr id="5" name="TextBox 5"/>
            <p:cNvSpPr txBox="1"/>
            <p:nvPr/>
          </p:nvSpPr>
          <p:spPr>
            <a:xfrm>
              <a:off x="3909087" y="509270"/>
              <a:ext cx="1787011" cy="404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2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 spc="16">
                <a:solidFill>
                  <a:srgbClr val="242725"/>
                </a:solidFill>
                <a:latin typeface="Inter Bold"/>
                <a:ea typeface="Inte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4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93CEC39E-7DBE-8302-3756-8B2C2A45B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297" y="1291728"/>
            <a:ext cx="6084979" cy="4605476"/>
          </a:xfr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51256962-788F-731A-803E-49E6FC6B5F05}"/>
              </a:ext>
            </a:extLst>
          </p:cNvPr>
          <p:cNvSpPr txBox="1"/>
          <p:nvPr/>
        </p:nvSpPr>
        <p:spPr>
          <a:xfrm>
            <a:off x="1830297" y="303856"/>
            <a:ext cx="7635240" cy="72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>
                <a:solidFill>
                  <a:srgbClr val="242725"/>
                </a:solidFill>
                <a:latin typeface="Inter Bold"/>
              </a:rPr>
              <a:t>harder example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0C02A217-F771-0FB4-E13D-0506421F75CF}"/>
              </a:ext>
            </a:extLst>
          </p:cNvPr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810639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</a:rPr>
              <a:t>Challenge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2674233"/>
            <a:ext cx="4272073" cy="3183947"/>
            <a:chOff x="0" y="-38100"/>
            <a:chExt cx="5696098" cy="4245263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Step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271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Back to use </a:t>
              </a:r>
              <a:r>
                <a:rPr lang="en-US" sz="1600" b="1" err="1">
                  <a:solidFill>
                    <a:srgbClr val="242725"/>
                  </a:solidFill>
                  <a:latin typeface="Inter"/>
                </a:rPr>
                <a:t>ShowNameAndAge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component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3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Step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4"/>
              <a:ext cx="5696098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Create an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interface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and make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Name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and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Age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to be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props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13287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Step 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60658"/>
              <a:ext cx="5696098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passing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name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and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age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via </a:t>
              </a:r>
              <a:r>
                <a:rPr lang="en-US" sz="1600" b="1" err="1">
                  <a:solidFill>
                    <a:srgbClr val="242725"/>
                  </a:solidFill>
                  <a:latin typeface="Inter"/>
                </a:rPr>
                <a:t>App.tsx</a:t>
              </a:r>
              <a:endParaRPr lang="en-US" sz="1600" b="1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34861" y="2549049"/>
            <a:ext cx="1764630" cy="1720120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11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12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14CCD7-8854-8BEC-F15F-096CE1A3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746" y="3892148"/>
            <a:ext cx="3193669" cy="2397678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2161C29-3FD4-E938-D4BE-C94223DF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1628573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731520" y="724376"/>
            <a:ext cx="4961859" cy="1229668"/>
            <a:chOff x="0" y="-9525"/>
            <a:chExt cx="6615812" cy="1639558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6615812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242725"/>
                  </a:solidFill>
                  <a:latin typeface="Inter Bold"/>
                </a:rPr>
                <a:t>Tips: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3531"/>
              <a:ext cx="6615812" cy="436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42725"/>
                  </a:solidFill>
                  <a:latin typeface="Inter"/>
                </a:rPr>
                <a:t>Declare variable from props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520" y="4304477"/>
            <a:ext cx="2842572" cy="1805444"/>
            <a:chOff x="0" y="-38100"/>
            <a:chExt cx="3790095" cy="24072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Old style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9195"/>
              <a:ext cx="3790095" cy="1489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From props, we declare </a:t>
              </a:r>
              <a:r>
                <a:rPr lang="en-US" sz="1599" b="1" err="1">
                  <a:solidFill>
                    <a:srgbClr val="242725"/>
                  </a:solidFill>
                  <a:latin typeface="Inter"/>
                </a:rPr>
                <a:t>countryName</a:t>
              </a:r>
              <a:r>
                <a:rPr lang="en-US" sz="1599">
                  <a:solidFill>
                    <a:srgbClr val="242725"/>
                  </a:solidFill>
                  <a:latin typeface="Inter"/>
                </a:rPr>
                <a:t> and get data from </a:t>
              </a:r>
              <a:r>
                <a:rPr lang="en-US" sz="1599" err="1">
                  <a:solidFill>
                    <a:srgbClr val="242725"/>
                  </a:solidFill>
                  <a:latin typeface="Inter"/>
                </a:rPr>
                <a:t>props.countryName</a:t>
              </a:r>
              <a:endParaRPr lang="en-US" sz="1599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85437" y="4301376"/>
            <a:ext cx="3954182" cy="2076363"/>
            <a:chOff x="0" y="-38100"/>
            <a:chExt cx="3790095" cy="27684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242725"/>
                  </a:solidFill>
                  <a:latin typeface="Inter Bold"/>
                </a:rPr>
                <a:t>Modern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194"/>
              <a:ext cx="3790095" cy="185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242725"/>
                  </a:solidFill>
                  <a:latin typeface="Inter"/>
                </a:rPr>
                <a:t>Object </a:t>
              </a:r>
              <a:r>
                <a:rPr lang="en-US" sz="1599" b="1" err="1">
                  <a:solidFill>
                    <a:srgbClr val="242725"/>
                  </a:solidFill>
                  <a:latin typeface="Inter"/>
                </a:rPr>
                <a:t>destructuring</a:t>
              </a:r>
              <a:r>
                <a:rPr lang="en-US" sz="1599">
                  <a:solidFill>
                    <a:srgbClr val="242725"/>
                  </a:solidFill>
                  <a:latin typeface="Inter"/>
                </a:rPr>
                <a:t> syntax in JavaScript. It allows you to extract specific properties from an object and assign them to variables with the same name.</a:t>
              </a:r>
            </a:p>
          </p:txBody>
        </p:sp>
      </p:grpSp>
      <p:pic>
        <p:nvPicPr>
          <p:cNvPr id="14" name="Content Placeholder 3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F3B8417-3ECC-A0AF-2647-6D0C1723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300685"/>
            <a:ext cx="4038600" cy="1977807"/>
          </a:xfrm>
          <a:prstGeom prst="rect">
            <a:avLst/>
          </a:prstGeom>
        </p:spPr>
      </p:pic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F03EE77-4308-9A0D-1E44-9F66C63EE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19" y="2458551"/>
            <a:ext cx="4038600" cy="1805654"/>
          </a:xfrm>
          <a:prstGeom prst="rect">
            <a:avLst/>
          </a:prstGeom>
        </p:spPr>
      </p:pic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0F523B99-B6E3-B783-0F10-FF15E785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3246749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9183" y="2921237"/>
            <a:ext cx="2411661" cy="241166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280179" y="619161"/>
            <a:ext cx="2977273" cy="292608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284487" y="3768044"/>
            <a:ext cx="2411661" cy="241166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109204" y="1892092"/>
            <a:ext cx="244727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>
                <a:solidFill>
                  <a:srgbClr val="242725"/>
                </a:solidFill>
                <a:latin typeface="Inter"/>
              </a:rPr>
              <a:t>Tips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694979" y="1332117"/>
            <a:ext cx="2156287" cy="1333107"/>
            <a:chOff x="0" y="-38100"/>
            <a:chExt cx="2248677" cy="15692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2248677" cy="72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Hard to naming interface?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51243"/>
              <a:ext cx="2248677" cy="87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242725"/>
                  </a:solidFill>
                  <a:latin typeface="Inter"/>
                </a:rPr>
                <a:t>Name exactly with component + Props</a:t>
              </a: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b="1">
                  <a:solidFill>
                    <a:srgbClr val="242725"/>
                  </a:solidFill>
                  <a:latin typeface="Inter"/>
                </a:rPr>
                <a:t>“</a:t>
              </a:r>
              <a:r>
                <a:rPr lang="en-US" sz="1400" b="1" err="1">
                  <a:solidFill>
                    <a:srgbClr val="242725"/>
                  </a:solidFill>
                  <a:latin typeface="Inter"/>
                </a:rPr>
                <a:t>ShowCountryProps</a:t>
              </a:r>
              <a:r>
                <a:rPr lang="en-US" sz="1400" b="1">
                  <a:solidFill>
                    <a:srgbClr val="242725"/>
                  </a:solidFill>
                  <a:latin typeface="Inter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47064" y="4127068"/>
            <a:ext cx="1686508" cy="1444345"/>
            <a:chOff x="0" y="-38100"/>
            <a:chExt cx="2248677" cy="192579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2248677" cy="360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Naming props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49036"/>
              <a:ext cx="2248677" cy="133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242725"/>
                  </a:solidFill>
                  <a:latin typeface="Inter"/>
                </a:rPr>
                <a:t>usually name with camel Case that first start will be lowercase.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61760" y="3169816"/>
            <a:ext cx="1686508" cy="1700825"/>
            <a:chOff x="0" y="-38100"/>
            <a:chExt cx="2248677" cy="22677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2248677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Hard to type?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49036"/>
              <a:ext cx="2248677" cy="1680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242725"/>
                  </a:solidFill>
                  <a:latin typeface="Inter"/>
                </a:rPr>
                <a:t>We can use </a:t>
              </a:r>
              <a:r>
                <a:rPr lang="en-US" sz="1400" b="1">
                  <a:solidFill>
                    <a:srgbClr val="242725"/>
                  </a:solidFill>
                  <a:latin typeface="Inter"/>
                </a:rPr>
                <a:t>any type</a:t>
              </a:r>
              <a:r>
                <a:rPr lang="en-US" sz="1400">
                  <a:solidFill>
                    <a:srgbClr val="242725"/>
                  </a:solidFill>
                  <a:latin typeface="Inter"/>
                </a:rPr>
                <a:t> to bypass TS error but don’t recommend.</a:t>
              </a: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b="1">
                  <a:solidFill>
                    <a:srgbClr val="242725"/>
                  </a:solidFill>
                  <a:latin typeface="Inter"/>
                </a:rPr>
                <a:t>“name: any”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56386" y="160963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19" name="Freeform 19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0" name="Freeform 20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520" y="5656717"/>
            <a:ext cx="1553375" cy="1514194"/>
            <a:chOff x="0" y="0"/>
            <a:chExt cx="4589780" cy="4578350"/>
          </a:xfrm>
          <a:solidFill>
            <a:srgbClr val="FEC800"/>
          </a:solidFill>
        </p:grpSpPr>
        <p:sp>
          <p:nvSpPr>
            <p:cNvPr id="22" name="Freeform 22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3" name="Freeform 23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4" name="AutoShape 24"/>
          <p:cNvSpPr/>
          <p:nvPr/>
        </p:nvSpPr>
        <p:spPr>
          <a:xfrm rot="-5400000">
            <a:off x="-4815851" y="458101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45C6F27F-0DEF-B35E-C92D-375F1162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924927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731520" y="724376"/>
            <a:ext cx="4961859" cy="1231867"/>
            <a:chOff x="0" y="-9525"/>
            <a:chExt cx="6615812" cy="164249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6615812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endParaRPr lang="en-US" sz="5000">
                <a:solidFill>
                  <a:srgbClr val="242725"/>
                </a:solidFill>
                <a:latin typeface="Inte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3530"/>
              <a:ext cx="6615812" cy="439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endParaRPr lang="en-US" sz="1999">
                <a:solidFill>
                  <a:srgbClr val="242725"/>
                </a:solidFill>
                <a:latin typeface="Inte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520" y="2265365"/>
            <a:ext cx="4145280" cy="3931286"/>
            <a:chOff x="0" y="-38100"/>
            <a:chExt cx="3790095" cy="5241713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79009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3052"/>
              <a:ext cx="3790095" cy="4860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42725"/>
                  </a:solidFill>
                  <a:latin typeface="Inter"/>
                </a:rPr>
                <a:t>It represents the content enclosed between a component’s opening and closing tags when used in JSX. It allows you to pass complex content, such as other components, text, or elements, to a component and access it within the component using </a:t>
              </a:r>
              <a:r>
                <a:rPr lang="en-US" sz="1599" err="1">
                  <a:solidFill>
                    <a:srgbClr val="242725"/>
                  </a:solidFill>
                  <a:latin typeface="Inter"/>
                </a:rPr>
                <a:t>props.children</a:t>
              </a:r>
              <a:r>
                <a:rPr lang="en-US" sz="1599">
                  <a:solidFill>
                    <a:srgbClr val="242725"/>
                  </a:solidFill>
                  <a:latin typeface="Inter"/>
                </a:rPr>
                <a:t>.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>
                <a:solidFill>
                  <a:srgbClr val="242725"/>
                </a:solidFill>
                <a:latin typeface="Inter"/>
              </a:endParaRPr>
            </a:p>
          </p:txBody>
        </p:sp>
      </p:grp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0F523B99-B6E3-B783-0F10-FF15E785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  <p:pic>
        <p:nvPicPr>
          <p:cNvPr id="10" name="Content Placeholder 1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D90D074-2D0D-6E24-72F0-71A0C20D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98" y="1790356"/>
            <a:ext cx="4258215" cy="2173958"/>
          </a:xfrm>
          <a:prstGeom prst="rect">
            <a:avLst/>
          </a:prstGeom>
        </p:spPr>
      </p:pic>
      <p:pic>
        <p:nvPicPr>
          <p:cNvPr id="17" name="Picture 1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9798DE0-3946-B541-D0BB-130C78DD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13" y="4286338"/>
            <a:ext cx="4163200" cy="1688635"/>
          </a:xfrm>
          <a:prstGeom prst="rect">
            <a:avLst/>
          </a:prstGeom>
        </p:spPr>
      </p:pic>
      <p:grpSp>
        <p:nvGrpSpPr>
          <p:cNvPr id="18" name="Group 4">
            <a:extLst>
              <a:ext uri="{FF2B5EF4-FFF2-40B4-BE49-F238E27FC236}">
                <a16:creationId xmlns:a16="http://schemas.microsoft.com/office/drawing/2014/main" id="{6096C3FF-9A1F-D14C-8A95-F5B48A44C023}"/>
              </a:ext>
            </a:extLst>
          </p:cNvPr>
          <p:cNvGrpSpPr/>
          <p:nvPr/>
        </p:nvGrpSpPr>
        <p:grpSpPr>
          <a:xfrm>
            <a:off x="643270" y="655887"/>
            <a:ext cx="4961859" cy="1538883"/>
            <a:chOff x="0" y="-9524"/>
            <a:chExt cx="6615812" cy="2051845"/>
          </a:xfrm>
        </p:grpSpPr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EA976FC2-15D8-E691-ABB4-8C314DB9E3C0}"/>
                </a:ext>
              </a:extLst>
            </p:cNvPr>
            <p:cNvSpPr txBox="1"/>
            <p:nvPr/>
          </p:nvSpPr>
          <p:spPr>
            <a:xfrm>
              <a:off x="0" y="-9524"/>
              <a:ext cx="6615812" cy="2051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4400">
                  <a:solidFill>
                    <a:srgbClr val="242725"/>
                  </a:solidFill>
                  <a:latin typeface="Inter Bold"/>
                </a:rPr>
                <a:t>Special Props</a:t>
              </a:r>
            </a:p>
            <a:p>
              <a:pPr>
                <a:lnSpc>
                  <a:spcPts val="6000"/>
                </a:lnSpc>
              </a:pPr>
              <a:endParaRPr lang="en-US" sz="5000">
                <a:solidFill>
                  <a:srgbClr val="242725"/>
                </a:solidFill>
                <a:latin typeface="Inter Bold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DB06EE1B-BD22-ACD0-D317-4D4846189E87}"/>
                </a:ext>
              </a:extLst>
            </p:cNvPr>
            <p:cNvSpPr txBox="1"/>
            <p:nvPr/>
          </p:nvSpPr>
          <p:spPr>
            <a:xfrm>
              <a:off x="0" y="1193531"/>
              <a:ext cx="6615812" cy="436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42725"/>
                  </a:solidFill>
                  <a:latin typeface="Inter"/>
                </a:rPr>
                <a:t>Children props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910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0516" y="1663619"/>
            <a:ext cx="3512568" cy="35125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23247" y="699587"/>
            <a:ext cx="6907106" cy="3834430"/>
            <a:chOff x="0" y="-9525"/>
            <a:chExt cx="9209475" cy="511257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209475" cy="914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3600">
                  <a:solidFill>
                    <a:srgbClr val="242725"/>
                  </a:solidFill>
                  <a:latin typeface="Inter Bold"/>
                </a:rPr>
                <a:t>Special Props: Key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1000"/>
              <a:ext cx="9209475" cy="3732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Key props, </a:t>
              </a:r>
            </a:p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The key prop is used when rendering a list of components in React. It is a special prop that helps React identify each component uniquely in a list. The key prop should be assigned a unique value for each component within a list. React uses the key prop to efficiently update and reorder the list when necessary. It is recommended to use a unique identifier, such as an ID or a unique attribute, as the value of the key prop.</a:t>
              </a:r>
            </a:p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 lang="en-US" sz="1600">
                <a:solidFill>
                  <a:srgbClr val="242725"/>
                </a:solidFill>
                <a:latin typeface="Inter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8" name="Group 8"/>
          <p:cNvGrpSpPr/>
          <p:nvPr/>
        </p:nvGrpSpPr>
        <p:grpSpPr>
          <a:xfrm>
            <a:off x="7685834" y="496713"/>
            <a:ext cx="1553375" cy="1514194"/>
            <a:chOff x="0" y="0"/>
            <a:chExt cx="4589780" cy="4578350"/>
          </a:xfrm>
        </p:grpSpPr>
        <p:sp>
          <p:nvSpPr>
            <p:cNvPr id="9" name="Freeform 9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7950" y="5037164"/>
            <a:ext cx="1553375" cy="1514194"/>
            <a:chOff x="0" y="0"/>
            <a:chExt cx="4589780" cy="4578350"/>
          </a:xfrm>
        </p:grpSpPr>
        <p:sp>
          <p:nvSpPr>
            <p:cNvPr id="12" name="Freeform 12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id="14" name="Content Placeholder 2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CE193946-7FD3-AC3D-1C4A-C5B45AA60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35" y="4352961"/>
            <a:ext cx="5237911" cy="154056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2E655B6-FDCA-3770-03F4-5D6375E8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88299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id="{470F0F23-E0FD-AD3B-E936-9A2F0855EA1B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4314E6C-4980-E0F6-3D0C-781807C98CB6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C4105CCE-CF78-7EA6-6223-C4FCB6D028D8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EB871D09-B522-5B33-6B9C-A61DF2C5AC1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6A330972-E30B-5061-C644-47A5FF905F22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C8771B81-5358-4249-B135-E5EA124FA38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7A39C89F-691F-9742-8F1E-012A5D10DC44}"/>
              </a:ext>
            </a:extLst>
          </p:cNvPr>
          <p:cNvGrpSpPr/>
          <p:nvPr/>
        </p:nvGrpSpPr>
        <p:grpSpPr>
          <a:xfrm>
            <a:off x="333283" y="5691107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4DDE3DF-6BBB-2817-A459-091AC2FC1EC3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C4620C6-F6AC-D22E-73E2-F5137E274EFE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Tag / Element</a:t>
            </a:r>
            <a:endParaRPr lang="th-TH"/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4" name="รูปภาพ 4" descr="รูปภาพประกอบด้วย แผนภาพ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DCF7035A-14D4-7878-E749-A951A738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42" y="2199616"/>
            <a:ext cx="6869861" cy="1912573"/>
          </a:xfrm>
          <a:prstGeom prst="rect">
            <a:avLst/>
          </a:prstGeom>
        </p:spPr>
      </p:pic>
      <p:pic>
        <p:nvPicPr>
          <p:cNvPr id="5" name="รูปภาพ 5" descr="รูปภาพประกอบด้วย เครื่องหมาย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5236C07B-60E1-20A0-33FF-E40F309A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06" y="4306226"/>
            <a:ext cx="6869861" cy="2101280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929798F2-EB25-8805-8AE8-19903D6B2B63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BD5CE6B-7470-A93A-68A3-FB0C9794C42E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E9DF4B7-BE41-B768-A0CE-4CFF3F95A1E4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7012354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>
            <a:extLst>
              <a:ext uri="{FF2B5EF4-FFF2-40B4-BE49-F238E27FC236}">
                <a16:creationId xmlns:a16="http://schemas.microsoft.com/office/drawing/2014/main" id="{F1E5D4C3-1085-10B2-A4A9-1DA8C4133939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B86B811-ACA1-2760-7FAF-26358CFF79C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59EE5-EBA9-5E3F-B45D-77B2053F2221}"/>
              </a:ext>
            </a:extLst>
          </p:cNvPr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A99570-96D4-0E91-D2FA-E3EFC43D57C5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7A69021-0866-0D21-C0F3-5F3D99901C8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834282D3-551F-A098-8993-B17C781D7DAE}"/>
              </a:ext>
            </a:extLst>
          </p:cNvPr>
          <p:cNvGrpSpPr/>
          <p:nvPr/>
        </p:nvGrpSpPr>
        <p:grpSpPr>
          <a:xfrm>
            <a:off x="-595909" y="3994660"/>
            <a:ext cx="4563322" cy="4163718"/>
            <a:chOff x="14167" y="0"/>
            <a:chExt cx="6321665" cy="63500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EF790-A0B7-1424-7F97-BE04AD5958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TH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914399" y="2210393"/>
            <a:ext cx="8290560" cy="2215154"/>
            <a:chOff x="0" y="509270"/>
            <a:chExt cx="5696098" cy="2080361"/>
          </a:xfrm>
        </p:grpSpPr>
        <p:sp>
          <p:nvSpPr>
            <p:cNvPr id="5" name="TextBox 5"/>
            <p:cNvSpPr txBox="1"/>
            <p:nvPr/>
          </p:nvSpPr>
          <p:spPr>
            <a:xfrm>
              <a:off x="3909087" y="509270"/>
              <a:ext cx="1787011" cy="404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7592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 spc="16">
                <a:solidFill>
                  <a:srgbClr val="242725"/>
                </a:solidFill>
                <a:latin typeface="Inter Bold"/>
                <a:ea typeface="Inte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4964"/>
              <a:ext cx="5696098" cy="40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endParaRPr lang="en-US" sz="2800">
                <a:solidFill>
                  <a:srgbClr val="242725"/>
                </a:solidFill>
                <a:latin typeface="Inter"/>
                <a:ea typeface="Inter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77B2CAD-D738-FE72-D1F8-452A0C046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07" y="593725"/>
            <a:ext cx="5292598" cy="52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14">
            <a:extLst>
              <a:ext uri="{FF2B5EF4-FFF2-40B4-BE49-F238E27FC236}">
                <a16:creationId xmlns:a16="http://schemas.microsoft.com/office/drawing/2014/main" id="{49B21C80-5BB5-5ACD-6452-E26976BA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</p:spTree>
    <p:extLst>
      <p:ext uri="{BB962C8B-B14F-4D97-AF65-F5344CB8AC3E}">
        <p14:creationId xmlns:p14="http://schemas.microsoft.com/office/powerpoint/2010/main" val="1593460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858307"/>
            <a:ext cx="7635240" cy="673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3200">
                <a:solidFill>
                  <a:srgbClr val="242725"/>
                </a:solidFill>
                <a:latin typeface="Inter Bold"/>
              </a:rPr>
              <a:t>Before next section, Condition in JSX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05275" y="8411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6" name="Freeform 6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-926175" y="5191743"/>
            <a:ext cx="3315390" cy="331539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61000" y="2390553"/>
            <a:ext cx="3782281" cy="2733829"/>
            <a:chOff x="0" y="-38100"/>
            <a:chExt cx="4041145" cy="36451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1857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42725"/>
                  </a:solidFill>
                  <a:latin typeface="Inter"/>
                </a:rPr>
                <a:t> 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IF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, one condition no else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6122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61178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b="1">
                  <a:solidFill>
                    <a:srgbClr val="242725"/>
                  </a:solidFill>
                  <a:latin typeface="Inter"/>
                </a:rPr>
                <a:t>IF – ELSE, 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condition</a:t>
              </a:r>
              <a:r>
                <a:rPr lang="en-US" sz="1600" b="1">
                  <a:solidFill>
                    <a:srgbClr val="242725"/>
                  </a:solidFill>
                  <a:latin typeface="Inter"/>
                </a:rPr>
                <a:t>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760543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spc="16">
                  <a:solidFill>
                    <a:srgbClr val="242725"/>
                  </a:solidFill>
                  <a:latin typeface="Inter Bold"/>
                </a:rPr>
                <a:t>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60500"/>
              <a:ext cx="4041145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b="1">
                  <a:solidFill>
                    <a:srgbClr val="242725"/>
                  </a:solidFill>
                  <a:latin typeface="Inter"/>
                </a:rPr>
                <a:t>IF, Multiple condition</a:t>
              </a:r>
              <a:r>
                <a:rPr lang="en-US" sz="1600">
                  <a:solidFill>
                    <a:srgbClr val="242725"/>
                  </a:solidFill>
                  <a:latin typeface="Inter"/>
                </a:rPr>
                <a:t> &amp;&amp; = and, || =or</a:t>
              </a:r>
            </a:p>
          </p:txBody>
        </p:sp>
      </p:grp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2300C7-B2D5-5B93-0359-A623E2A9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Inter"/>
              </a:rPr>
              <a:t>Section Two: Props</a:t>
            </a:r>
          </a:p>
        </p:txBody>
      </p:sp>
      <p:pic>
        <p:nvPicPr>
          <p:cNvPr id="20" name="Content Placeholder 2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A676FC-9795-7B60-C68C-06AC150EB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8" y="2096888"/>
            <a:ext cx="4285202" cy="3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2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640" y="995561"/>
            <a:ext cx="8656320" cy="7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42725"/>
                </a:solidFill>
                <a:latin typeface="Inter Bold"/>
                <a:ea typeface="Inter Bold"/>
              </a:rPr>
              <a:t>HTML Structure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36307" y="6885076"/>
            <a:ext cx="10061826" cy="430124"/>
          </a:xfrm>
          <a:prstGeom prst="rect">
            <a:avLst/>
          </a:prstGeom>
          <a:solidFill>
            <a:srgbClr val="FEC800"/>
          </a:solidFill>
        </p:spPr>
      </p:sp>
      <p:grpSp>
        <p:nvGrpSpPr>
          <p:cNvPr id="13" name="Group 13"/>
          <p:cNvGrpSpPr/>
          <p:nvPr/>
        </p:nvGrpSpPr>
        <p:grpSpPr>
          <a:xfrm>
            <a:off x="5588635" y="3001838"/>
            <a:ext cx="3318740" cy="331874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8EAA2AE-7C79-5631-5EB5-73CC9C9ED580}"/>
              </a:ext>
            </a:extLst>
          </p:cNvPr>
          <p:cNvSpPr txBox="1"/>
          <p:nvPr/>
        </p:nvSpPr>
        <p:spPr>
          <a:xfrm>
            <a:off x="498336" y="2040358"/>
            <a:ext cx="5199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th-TH" sz="2400">
              <a:latin typeface="Inter"/>
              <a:ea typeface="Inter"/>
              <a:cs typeface="Cordia New"/>
            </a:endParaRPr>
          </a:p>
        </p:txBody>
      </p:sp>
      <p:pic>
        <p:nvPicPr>
          <p:cNvPr id="3" name="รูปภาพ 3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3E91556B-CA33-8288-06CB-441E3620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84" y="2131411"/>
            <a:ext cx="6061872" cy="4127184"/>
          </a:xfrm>
          <a:prstGeom prst="rect">
            <a:avLst/>
          </a:prstGeom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1BF4162E-4C15-8487-8E73-0DFB04F22D99}"/>
              </a:ext>
            </a:extLst>
          </p:cNvPr>
          <p:cNvGrpSpPr/>
          <p:nvPr/>
        </p:nvGrpSpPr>
        <p:grpSpPr>
          <a:xfrm>
            <a:off x="-926176" y="4343416"/>
            <a:ext cx="4563322" cy="4163718"/>
            <a:chOff x="14168" y="0"/>
            <a:chExt cx="6321665" cy="635000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14B0B5C8-6576-7340-4172-025E8983BDFE}"/>
                </a:ext>
              </a:extLst>
            </p:cNvPr>
            <p:cNvSpPr/>
            <p:nvPr/>
          </p:nvSpPr>
          <p:spPr>
            <a:xfrm>
              <a:off x="14168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AF47FD85-00B9-F427-8A6E-021ABF63FBA9}"/>
              </a:ext>
            </a:extLst>
          </p:cNvPr>
          <p:cNvGrpSpPr/>
          <p:nvPr/>
        </p:nvGrpSpPr>
        <p:grpSpPr>
          <a:xfrm>
            <a:off x="6163818" y="-1608501"/>
            <a:ext cx="2858262" cy="2858262"/>
            <a:chOff x="0" y="0"/>
            <a:chExt cx="6350000" cy="6350000"/>
          </a:xfrm>
          <a:solidFill>
            <a:srgbClr val="FEC800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F0961DB-AE67-480E-378B-4DDB698262D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79895B93-3C86-4AF4-D2B6-F41230338E2A}"/>
              </a:ext>
            </a:extLst>
          </p:cNvPr>
          <p:cNvGrpSpPr/>
          <p:nvPr/>
        </p:nvGrpSpPr>
        <p:grpSpPr>
          <a:xfrm>
            <a:off x="7468705" y="-1325518"/>
            <a:ext cx="3315390" cy="3315390"/>
            <a:chOff x="0" y="0"/>
            <a:chExt cx="6350000" cy="63500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B9AF59A-381E-7BC7-840F-104C96F3B87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60DF7271-E354-0E7F-C367-94D4F62159F1}"/>
              </a:ext>
            </a:extLst>
          </p:cNvPr>
          <p:cNvGrpSpPr/>
          <p:nvPr/>
        </p:nvGrpSpPr>
        <p:grpSpPr>
          <a:xfrm>
            <a:off x="7357675" y="993511"/>
            <a:ext cx="1666117" cy="1624093"/>
            <a:chOff x="0" y="0"/>
            <a:chExt cx="4589780" cy="4578350"/>
          </a:xfrm>
          <a:solidFill>
            <a:srgbClr val="FEC8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CEEF470-98B9-24B1-029F-F98DA66D536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021F410-9C3A-7743-693A-BF47A79FD8D4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27738757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5000" b="-25000"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838593B15AE04A81FA12620CEA7566" ma:contentTypeVersion="3" ma:contentTypeDescription="Create a new document." ma:contentTypeScope="" ma:versionID="13d809cbd3440f28201d26550a5780c6">
  <xsd:schema xmlns:xsd="http://www.w3.org/2001/XMLSchema" xmlns:xs="http://www.w3.org/2001/XMLSchema" xmlns:p="http://schemas.microsoft.com/office/2006/metadata/properties" xmlns:ns2="d04100b1-1ceb-4f3b-a52b-d55dfca44799" targetNamespace="http://schemas.microsoft.com/office/2006/metadata/properties" ma:root="true" ma:fieldsID="e63bfc49a588e4ae2dfb468aac5c500d" ns2:_="">
    <xsd:import namespace="d04100b1-1ceb-4f3b-a52b-d55dfca447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100b1-1ceb-4f3b-a52b-d55dfca447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0F406B-F3F2-4336-B30E-D8A81263C37B}">
  <ds:schemaRefs>
    <ds:schemaRef ds:uri="d04100b1-1ceb-4f3b-a52b-d55dfca447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7E7BF6-F22F-4BE9-AB50-56D1C86BDC89}">
  <ds:schemaRefs>
    <ds:schemaRef ds:uri="d04100b1-1ceb-4f3b-a52b-d55dfca447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E2603D-4026-42FD-B719-8415E1A850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1830</Words>
  <Application>Microsoft Macintosh PowerPoint</Application>
  <PresentationFormat>Custom</PresentationFormat>
  <Paragraphs>361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DM Sans Bold</vt:lpstr>
      <vt:lpstr>DM Sans</vt:lpstr>
      <vt:lpstr>Calibri</vt:lpstr>
      <vt:lpstr>Wingdings</vt:lpstr>
      <vt:lpstr>Inter</vt:lpstr>
      <vt:lpstr>WordVisi_MSFontService</vt:lpstr>
      <vt:lpstr>Arial</vt:lpstr>
      <vt:lpstr>Inter Bold</vt:lpstr>
      <vt:lpstr>Arial,Sans-Serif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be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Illustrated Accountant and Bookkeeper Marketing Presentation</dc:title>
  <cp:lastModifiedBy>Sahapap Panya</cp:lastModifiedBy>
  <cp:revision>3</cp:revision>
  <dcterms:created xsi:type="dcterms:W3CDTF">2006-08-16T00:00:00Z</dcterms:created>
  <dcterms:modified xsi:type="dcterms:W3CDTF">2023-06-17T11:31:31Z</dcterms:modified>
  <dc:identifier>DAFY8EXxE4A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0x0101007F838593B15AE04A81FA12620CEA7566</vt:lpwstr>
  </property>
</Properties>
</file>